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86" r:id="rId2"/>
  </p:sldMasterIdLst>
  <p:notesMasterIdLst>
    <p:notesMasterId r:id="rId29"/>
  </p:notesMasterIdLst>
  <p:handoutMasterIdLst>
    <p:handoutMasterId r:id="rId30"/>
  </p:handoutMasterIdLst>
  <p:sldIdLst>
    <p:sldId id="256" r:id="rId3"/>
    <p:sldId id="295" r:id="rId4"/>
    <p:sldId id="258" r:id="rId5"/>
    <p:sldId id="329" r:id="rId6"/>
    <p:sldId id="305" r:id="rId7"/>
    <p:sldId id="306" r:id="rId8"/>
    <p:sldId id="308" r:id="rId9"/>
    <p:sldId id="307" r:id="rId10"/>
    <p:sldId id="330" r:id="rId11"/>
    <p:sldId id="331" r:id="rId12"/>
    <p:sldId id="309" r:id="rId13"/>
    <p:sldId id="310" r:id="rId14"/>
    <p:sldId id="311" r:id="rId15"/>
    <p:sldId id="326" r:id="rId16"/>
    <p:sldId id="328" r:id="rId17"/>
    <p:sldId id="323" r:id="rId18"/>
    <p:sldId id="332" r:id="rId19"/>
    <p:sldId id="313" r:id="rId20"/>
    <p:sldId id="314" r:id="rId21"/>
    <p:sldId id="333" r:id="rId22"/>
    <p:sldId id="315" r:id="rId23"/>
    <p:sldId id="316" r:id="rId24"/>
    <p:sldId id="317" r:id="rId25"/>
    <p:sldId id="320" r:id="rId26"/>
    <p:sldId id="322" r:id="rId27"/>
    <p:sldId id="321" r:id="rId28"/>
  </p:sldIdLst>
  <p:sldSz cx="12192000" cy="6858000"/>
  <p:notesSz cx="6921500" cy="9423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2200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2200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2200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2200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68">
          <p15:clr>
            <a:srgbClr val="A4A3A4"/>
          </p15:clr>
        </p15:guide>
        <p15:guide id="2" pos="21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0047"/>
    <a:srgbClr val="000000"/>
    <a:srgbClr val="55286E"/>
    <a:srgbClr val="FFFFFF"/>
    <a:srgbClr val="0E3B6E"/>
    <a:srgbClr val="005187"/>
    <a:srgbClr val="00423C"/>
    <a:srgbClr val="0E61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00"/>
  </p:normalViewPr>
  <p:slideViewPr>
    <p:cSldViewPr>
      <p:cViewPr varScale="1">
        <p:scale>
          <a:sx n="118" d="100"/>
          <a:sy n="118" d="100"/>
        </p:scale>
        <p:origin x="272" y="6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5" d="100"/>
          <a:sy n="75" d="100"/>
        </p:scale>
        <p:origin x="-2118" y="-90"/>
      </p:cViewPr>
      <p:guideLst>
        <p:guide orient="horz" pos="2968"/>
        <p:guide pos="21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33400" y="446088"/>
            <a:ext cx="5867400" cy="4143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33450" eaLnBrk="0" hangingPunct="0">
              <a:spcBef>
                <a:spcPct val="0"/>
              </a:spcBef>
              <a:defRPr sz="1000">
                <a:latin typeface="Arial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33400" y="114300"/>
            <a:ext cx="2998788" cy="146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33450" eaLnBrk="0" hangingPunct="0">
              <a:spcBef>
                <a:spcPct val="0"/>
              </a:spcBef>
              <a:defRPr sz="800">
                <a:latin typeface="Arial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533400" y="8951913"/>
            <a:ext cx="6019800" cy="4714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defTabSz="933450" eaLnBrk="0" hangingPunct="0">
              <a:spcBef>
                <a:spcPct val="0"/>
              </a:spcBef>
              <a:defRPr sz="1000">
                <a:latin typeface="Arial" charset="0"/>
              </a:defRPr>
            </a:lvl1pPr>
          </a:lstStyle>
          <a:p>
            <a:pPr>
              <a:defRPr/>
            </a:pPr>
            <a:r>
              <a:rPr lang="nl-NL"/>
              <a:t>Eventuele voettekst</a:t>
            </a:r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613525" y="8951913"/>
            <a:ext cx="228600" cy="4714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 defTabSz="933450" eaLnBrk="0" hangingPunct="0">
              <a:spcBef>
                <a:spcPct val="0"/>
              </a:spcBef>
              <a:defRPr sz="1000">
                <a:latin typeface="Arial" charset="0"/>
              </a:defRPr>
            </a:lvl1pPr>
          </a:lstStyle>
          <a:p>
            <a:pPr>
              <a:defRPr/>
            </a:pPr>
            <a:fld id="{E1460D1F-5074-4EB0-BB4F-B8A7850CD942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  <p:sp>
        <p:nvSpPr>
          <p:cNvPr id="32788" name="RubriceringEnMerking2"/>
          <p:cNvSpPr txBox="1">
            <a:spLocks noChangeArrowheads="1"/>
          </p:cNvSpPr>
          <p:nvPr/>
        </p:nvSpPr>
        <p:spPr bwMode="auto">
          <a:xfrm rot="-5400000">
            <a:off x="4827587" y="2786063"/>
            <a:ext cx="3808413" cy="1222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0" tIns="0" rIns="0" bIns="0">
            <a:spAutoFit/>
          </a:bodyPr>
          <a:lstStyle/>
          <a:p>
            <a:pPr algn="r" eaLnBrk="0" hangingPunct="0">
              <a:defRPr/>
            </a:pPr>
            <a:endParaRPr lang="nl-NL" sz="800">
              <a:latin typeface="Arial" charset="0"/>
            </a:endParaRPr>
          </a:p>
        </p:txBody>
      </p:sp>
      <p:sp>
        <p:nvSpPr>
          <p:cNvPr id="32789" name="RubriceringEnMerking"/>
          <p:cNvSpPr txBox="1">
            <a:spLocks noChangeArrowheads="1"/>
          </p:cNvSpPr>
          <p:nvPr/>
        </p:nvSpPr>
        <p:spPr bwMode="auto">
          <a:xfrm rot="-5400000">
            <a:off x="4826001" y="6527800"/>
            <a:ext cx="3808412" cy="1222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endParaRPr lang="nl-NL" sz="8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473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33400" y="447675"/>
            <a:ext cx="5867400" cy="4127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33450" eaLnBrk="0" hangingPunct="0">
              <a:spcBef>
                <a:spcPct val="0"/>
              </a:spcBef>
              <a:defRPr sz="10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31813" y="114300"/>
            <a:ext cx="2998787" cy="1476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33450" eaLnBrk="0" hangingPunct="0">
              <a:spcBef>
                <a:spcPct val="0"/>
              </a:spcBef>
              <a:defRPr sz="8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250825" y="933450"/>
            <a:ext cx="6280150" cy="35337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33400" y="4648200"/>
            <a:ext cx="4724400" cy="38449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Klik om het opmaakprofiel van de modeltekst te bewerken</a:t>
            </a:r>
          </a:p>
          <a:p>
            <a:pPr lvl="1"/>
            <a:r>
              <a:rPr lang="en-US" noProof="0" smtClean="0"/>
              <a:t>Tweede niveau</a:t>
            </a:r>
          </a:p>
          <a:p>
            <a:pPr lvl="2"/>
            <a:r>
              <a:rPr lang="en-US" noProof="0" smtClean="0"/>
              <a:t>Derde niveau</a:t>
            </a:r>
          </a:p>
          <a:p>
            <a:pPr lvl="3"/>
            <a:r>
              <a:rPr lang="en-US" noProof="0" smtClean="0"/>
              <a:t>Vierde niveau</a:t>
            </a:r>
          </a:p>
          <a:p>
            <a:pPr lvl="4"/>
            <a:r>
              <a:rPr lang="en-US" noProof="0" smtClean="0"/>
              <a:t>Vijfde niveau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531813" y="8951913"/>
            <a:ext cx="6097587" cy="4714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defTabSz="933450" eaLnBrk="0" hangingPunct="0">
              <a:spcBef>
                <a:spcPct val="0"/>
              </a:spcBef>
              <a:defRPr sz="10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Eventuele voettekst</a:t>
            </a: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615113" y="8951913"/>
            <a:ext cx="230187" cy="4714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 defTabSz="933450" eaLnBrk="0" hangingPunct="0">
              <a:spcBef>
                <a:spcPct val="0"/>
              </a:spcBef>
              <a:defRPr sz="1000">
                <a:latin typeface="Arial" charset="0"/>
              </a:defRPr>
            </a:lvl1pPr>
          </a:lstStyle>
          <a:p>
            <a:pPr>
              <a:defRPr/>
            </a:pPr>
            <a:fld id="{9FC98DC9-4F28-4B39-8B6E-408133FC785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5139" name="RubriceringEnMerking2"/>
          <p:cNvSpPr txBox="1">
            <a:spLocks noChangeArrowheads="1"/>
          </p:cNvSpPr>
          <p:nvPr/>
        </p:nvSpPr>
        <p:spPr bwMode="auto">
          <a:xfrm rot="-5400000">
            <a:off x="4827587" y="2786063"/>
            <a:ext cx="3808413" cy="1222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0" tIns="0" rIns="0" bIns="0">
            <a:spAutoFit/>
          </a:bodyPr>
          <a:lstStyle/>
          <a:p>
            <a:pPr algn="r" eaLnBrk="0" hangingPunct="0">
              <a:defRPr/>
            </a:pPr>
            <a:endParaRPr lang="nl-NL" sz="800">
              <a:latin typeface="Arial" charset="0"/>
            </a:endParaRPr>
          </a:p>
        </p:txBody>
      </p:sp>
      <p:sp>
        <p:nvSpPr>
          <p:cNvPr id="5140" name="RubriceringEnMerking"/>
          <p:cNvSpPr txBox="1">
            <a:spLocks noChangeArrowheads="1"/>
          </p:cNvSpPr>
          <p:nvPr/>
        </p:nvSpPr>
        <p:spPr bwMode="auto">
          <a:xfrm rot="-5400000">
            <a:off x="4826001" y="6527800"/>
            <a:ext cx="3808412" cy="1222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endParaRPr lang="nl-NL" sz="8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56278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lnSpc>
        <a:spcPct val="110000"/>
      </a:lnSpc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1pPr>
    <a:lvl2pPr marL="190500" algn="l" rtl="0" eaLnBrk="0" fontAlgn="base" hangingPunct="0">
      <a:lnSpc>
        <a:spcPct val="110000"/>
      </a:lnSpc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2pPr>
    <a:lvl3pPr marL="381000" algn="l" rtl="0" eaLnBrk="0" fontAlgn="base" hangingPunct="0">
      <a:lnSpc>
        <a:spcPct val="110000"/>
      </a:lnSpc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3pPr>
    <a:lvl4pPr marL="571500" algn="l" rtl="0" eaLnBrk="0" fontAlgn="base" hangingPunct="0">
      <a:lnSpc>
        <a:spcPct val="110000"/>
      </a:lnSpc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4pPr>
    <a:lvl5pPr marL="762000" algn="l" rtl="0" eaLnBrk="0" fontAlgn="base" hangingPunct="0">
      <a:lnSpc>
        <a:spcPct val="110000"/>
      </a:lnSpc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89" descr="Bar_Right"/>
          <p:cNvSpPr>
            <a:spLocks noChangeArrowheads="1"/>
          </p:cNvSpPr>
          <p:nvPr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rgbClr val="E17000"/>
          </a:solidFill>
          <a:ln>
            <a:noFill/>
          </a:ln>
          <a:effectLst/>
          <a:extLst/>
        </p:spPr>
        <p:txBody>
          <a:bodyPr wrap="none" lIns="0" tIns="0" rIns="0" bIns="0"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nl-NL" sz="2600">
              <a:solidFill>
                <a:schemeClr val="bg1"/>
              </a:solidFill>
            </a:endParaRPr>
          </a:p>
        </p:txBody>
      </p:sp>
      <p:sp>
        <p:nvSpPr>
          <p:cNvPr id="5" name="Rectangle 157"/>
          <p:cNvSpPr>
            <a:spLocks noChangeArrowheads="1"/>
          </p:cNvSpPr>
          <p:nvPr/>
        </p:nvSpPr>
        <p:spPr bwMode="auto">
          <a:xfrm>
            <a:off x="6578601" y="2474914"/>
            <a:ext cx="4798484" cy="9429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ctr"/>
          <a:lstStyle/>
          <a:p>
            <a:pPr eaLnBrk="0" hangingPunct="0">
              <a:defRPr/>
            </a:pPr>
            <a:endParaRPr lang="nl-NL" sz="2600">
              <a:solidFill>
                <a:schemeClr val="bg1"/>
              </a:solidFill>
            </a:endParaRPr>
          </a:p>
        </p:txBody>
      </p:sp>
      <p:pic>
        <p:nvPicPr>
          <p:cNvPr id="9" name="LogoLandmacht" descr="Placeholder_Departmen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3991" y="0"/>
            <a:ext cx="9144019" cy="200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veBenaming"/>
          <p:cNvSpPr txBox="1">
            <a:spLocks noChangeArrowheads="1"/>
          </p:cNvSpPr>
          <p:nvPr userDrawn="1"/>
        </p:nvSpPr>
        <p:spPr bwMode="auto">
          <a:xfrm>
            <a:off x="6576485" y="5386389"/>
            <a:ext cx="5183716" cy="2873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0" rIns="0" bIns="0" anchor="b"/>
          <a:lstStyle/>
          <a:p>
            <a:pPr eaLnBrk="0" hangingPunct="0">
              <a:spcBef>
                <a:spcPct val="50000"/>
              </a:spcBef>
              <a:defRPr/>
            </a:pPr>
            <a:r>
              <a:rPr lang="nl-NL" sz="1400" dirty="0">
                <a:solidFill>
                  <a:schemeClr val="bg1"/>
                </a:solidFill>
                <a:latin typeface="RijksoverheidSansHeadingTT" panose="020B0503040202060203" pitchFamily="34" charset="0"/>
              </a:rPr>
              <a:t>DOSCO</a:t>
            </a:r>
          </a:p>
        </p:txBody>
      </p:sp>
      <p:sp>
        <p:nvSpPr>
          <p:cNvPr id="11" name="Afdeling"/>
          <p:cNvSpPr txBox="1">
            <a:spLocks noChangeArrowheads="1"/>
          </p:cNvSpPr>
          <p:nvPr userDrawn="1"/>
        </p:nvSpPr>
        <p:spPr bwMode="auto">
          <a:xfrm>
            <a:off x="6576484" y="5746751"/>
            <a:ext cx="5181600" cy="2016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0" rIns="0" bIns="0"/>
          <a:lstStyle/>
          <a:p>
            <a:pPr eaLnBrk="0" hangingPunct="0">
              <a:spcBef>
                <a:spcPct val="50000"/>
              </a:spcBef>
              <a:defRPr/>
            </a:pPr>
            <a:r>
              <a:rPr lang="nl-NL" sz="1200" dirty="0" smtClean="0">
                <a:solidFill>
                  <a:schemeClr val="bg1"/>
                </a:solidFill>
                <a:latin typeface="RijksoverheidSansHeadingTT" panose="020B0503040202060203" pitchFamily="34" charset="0"/>
              </a:rPr>
              <a:t>Dr. ir. Danny Blom</a:t>
            </a:r>
            <a:endParaRPr lang="nl-NL" sz="1200" dirty="0">
              <a:solidFill>
                <a:schemeClr val="bg1"/>
              </a:solidFill>
              <a:latin typeface="RijksoverheidSansHeadingTT" panose="020B0503040202060203" pitchFamily="34" charset="0"/>
            </a:endParaRPr>
          </a:p>
        </p:txBody>
      </p:sp>
      <p:sp>
        <p:nvSpPr>
          <p:cNvPr id="12" name="Auteur"/>
          <p:cNvSpPr txBox="1">
            <a:spLocks noChangeArrowheads="1"/>
          </p:cNvSpPr>
          <p:nvPr userDrawn="1"/>
        </p:nvSpPr>
        <p:spPr bwMode="auto">
          <a:xfrm>
            <a:off x="6576484" y="5949951"/>
            <a:ext cx="5181600" cy="2016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0" rIns="0" bIns="0"/>
          <a:lstStyle/>
          <a:p>
            <a:pPr eaLnBrk="0" hangingPunct="0">
              <a:spcBef>
                <a:spcPct val="50000"/>
              </a:spcBef>
              <a:defRPr/>
            </a:pPr>
            <a:r>
              <a:rPr lang="nl-NL" sz="1200" dirty="0" smtClean="0">
                <a:solidFill>
                  <a:schemeClr val="bg1"/>
                </a:solidFill>
                <a:latin typeface="RijksoverheidSansHeadingTT" panose="020B0503040202060203" pitchFamily="34" charset="0"/>
              </a:rPr>
              <a:t>Nederlandse Defensie Academie</a:t>
            </a:r>
            <a:endParaRPr lang="nl-NL" sz="1200" dirty="0">
              <a:solidFill>
                <a:schemeClr val="bg1"/>
              </a:solidFill>
              <a:latin typeface="RijksoverheidSansHeadingTT" panose="020B0503040202060203" pitchFamily="34" charset="0"/>
            </a:endParaRPr>
          </a:p>
        </p:txBody>
      </p:sp>
      <p:sp>
        <p:nvSpPr>
          <p:cNvPr id="13" name="Functie"/>
          <p:cNvSpPr txBox="1">
            <a:spLocks noChangeArrowheads="1"/>
          </p:cNvSpPr>
          <p:nvPr userDrawn="1"/>
        </p:nvSpPr>
        <p:spPr bwMode="auto">
          <a:xfrm>
            <a:off x="6576484" y="6164264"/>
            <a:ext cx="5181600" cy="1428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0" rIns="0" bIns="0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200" dirty="0" err="1" smtClean="0">
                <a:solidFill>
                  <a:schemeClr val="bg1"/>
                </a:solidFill>
                <a:latin typeface="RijksoverheidSansHeadingTT" panose="020B0503040202060203" pitchFamily="34" charset="0"/>
              </a:rPr>
              <a:t>Faculteit</a:t>
            </a:r>
            <a:r>
              <a:rPr lang="en-US" sz="1200" dirty="0" smtClean="0">
                <a:solidFill>
                  <a:schemeClr val="bg1"/>
                </a:solidFill>
                <a:latin typeface="RijksoverheidSansHeadingTT" panose="020B05030402020602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ijksoverheidSansHeadingTT" panose="020B0503040202060203" pitchFamily="34" charset="0"/>
              </a:rPr>
              <a:t>Militaire</a:t>
            </a:r>
            <a:r>
              <a:rPr lang="en-US" sz="1200" dirty="0" smtClean="0">
                <a:solidFill>
                  <a:schemeClr val="bg1"/>
                </a:solidFill>
                <a:latin typeface="RijksoverheidSansHeadingTT" panose="020B05030402020602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ijksoverheidSansHeadingTT" panose="020B0503040202060203" pitchFamily="34" charset="0"/>
              </a:rPr>
              <a:t>Wetenschappen</a:t>
            </a:r>
            <a:endParaRPr sz="1200" dirty="0">
              <a:solidFill>
                <a:schemeClr val="bg1"/>
              </a:solidFill>
              <a:latin typeface="RijksoverheidSansHeadingTT" panose="020B0503040202060203" pitchFamily="34" charset="0"/>
            </a:endParaRPr>
          </a:p>
        </p:txBody>
      </p:sp>
      <p:sp>
        <p:nvSpPr>
          <p:cNvPr id="7364" name="Rectangle 196"/>
          <p:cNvSpPr>
            <a:spLocks noGrp="1" noChangeArrowheads="1"/>
          </p:cNvSpPr>
          <p:nvPr>
            <p:ph type="ctrTitle"/>
          </p:nvPr>
        </p:nvSpPr>
        <p:spPr>
          <a:xfrm>
            <a:off x="6578601" y="2096771"/>
            <a:ext cx="4798484" cy="492443"/>
          </a:xfrm>
        </p:spPr>
        <p:txBody>
          <a:bodyPr lIns="90000" tIns="45720" rIns="90000" bIns="45720" anchor="b"/>
          <a:lstStyle>
            <a:lvl1pPr>
              <a:defRPr>
                <a:solidFill>
                  <a:schemeClr val="bg1"/>
                </a:solidFill>
                <a:latin typeface="RijksoverheidSansWebText Bold" panose="020B0803040202060203" pitchFamily="34" charset="0"/>
                <a:ea typeface="RijksoverheidSansWebText Bold" panose="020B0803040202060203" pitchFamily="34" charset="0"/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  <a:endParaRPr lang="nl-NL" noProof="0" dirty="0" smtClean="0"/>
          </a:p>
        </p:txBody>
      </p:sp>
      <p:sp>
        <p:nvSpPr>
          <p:cNvPr id="7374" name="Rectangle 206"/>
          <p:cNvSpPr>
            <a:spLocks noGrp="1" noChangeArrowheads="1"/>
          </p:cNvSpPr>
          <p:nvPr>
            <p:ph type="subTitle" idx="1"/>
          </p:nvPr>
        </p:nvSpPr>
        <p:spPr>
          <a:xfrm>
            <a:off x="6578601" y="2781301"/>
            <a:ext cx="4798484" cy="2447925"/>
          </a:xfrm>
        </p:spPr>
        <p:txBody>
          <a:bodyPr lIns="91440" tIns="45720" rIns="91440" bIns="45720"/>
          <a:lstStyle>
            <a:lvl1pPr>
              <a:defRPr sz="2400">
                <a:solidFill>
                  <a:schemeClr val="bg1"/>
                </a:solidFill>
                <a:latin typeface="RijksoverheidSansHeadingTT" panose="020B0503040202060203" pitchFamily="34" charset="0"/>
              </a:defRPr>
            </a:lvl1pPr>
          </a:lstStyle>
          <a:p>
            <a:pPr lvl="0"/>
            <a:r>
              <a:rPr lang="en-US" noProof="0" dirty="0" smtClean="0"/>
              <a:t>Click to edit Master subtitle style</a:t>
            </a:r>
            <a:endParaRPr lang="nl-NL" noProof="0" dirty="0" smtClean="0"/>
          </a:p>
        </p:txBody>
      </p:sp>
      <p:sp>
        <p:nvSpPr>
          <p:cNvPr id="14" name="Date Placeholder 1" descr="Date"/>
          <p:cNvSpPr>
            <a:spLocks noGrp="1"/>
          </p:cNvSpPr>
          <p:nvPr>
            <p:ph type="dt" sz="half" idx="10"/>
          </p:nvPr>
        </p:nvSpPr>
        <p:spPr>
          <a:xfrm>
            <a:off x="6580717" y="6469064"/>
            <a:ext cx="2218267" cy="365125"/>
          </a:xfrm>
        </p:spPr>
        <p:txBody>
          <a:bodyPr/>
          <a:lstStyle>
            <a:lvl1pPr algn="l">
              <a:defRPr sz="1200">
                <a:solidFill>
                  <a:schemeClr val="bg1"/>
                </a:solidFill>
                <a:latin typeface="RijksoverheidSansHeadingTT" panose="020B0503040202060203" pitchFamily="34" charset="0"/>
              </a:defRPr>
            </a:lvl1pPr>
          </a:lstStyle>
          <a:p>
            <a:pPr>
              <a:defRPr/>
            </a:pPr>
            <a:r>
              <a:rPr lang="nl-NL" dirty="0" smtClean="0"/>
              <a:t>27 januari 2025</a:t>
            </a:r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78007" y="1265238"/>
            <a:ext cx="400110" cy="4754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1265238"/>
            <a:ext cx="7571317" cy="475456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89" descr="Bar_Right"/>
          <p:cNvSpPr>
            <a:spLocks noChangeArrowheads="1"/>
          </p:cNvSpPr>
          <p:nvPr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rgbClr val="E17000"/>
          </a:solidFill>
          <a:ln>
            <a:noFill/>
          </a:ln>
          <a:effectLst/>
          <a:extLst/>
        </p:spPr>
        <p:txBody>
          <a:bodyPr wrap="none" lIns="0" tIns="0" rIns="0" bIns="0"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nl-NL" sz="2600">
              <a:solidFill>
                <a:schemeClr val="bg1"/>
              </a:solidFill>
            </a:endParaRPr>
          </a:p>
        </p:txBody>
      </p:sp>
      <p:sp>
        <p:nvSpPr>
          <p:cNvPr id="5" name="Rectangle 157"/>
          <p:cNvSpPr>
            <a:spLocks noChangeArrowheads="1"/>
          </p:cNvSpPr>
          <p:nvPr/>
        </p:nvSpPr>
        <p:spPr bwMode="auto">
          <a:xfrm>
            <a:off x="6578602" y="2474916"/>
            <a:ext cx="4798484" cy="9429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ctr"/>
          <a:lstStyle/>
          <a:p>
            <a:pPr eaLnBrk="0" hangingPunct="0">
              <a:defRPr/>
            </a:pPr>
            <a:endParaRPr lang="nl-NL" sz="2600">
              <a:solidFill>
                <a:schemeClr val="bg1"/>
              </a:solidFill>
            </a:endParaRPr>
          </a:p>
        </p:txBody>
      </p:sp>
      <p:pic>
        <p:nvPicPr>
          <p:cNvPr id="9" name="LogoLandmacht" descr="Placeholder_Departmen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3992" y="0"/>
            <a:ext cx="9144019" cy="200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veBenaming"/>
          <p:cNvSpPr txBox="1">
            <a:spLocks noChangeArrowheads="1"/>
          </p:cNvSpPr>
          <p:nvPr userDrawn="1"/>
        </p:nvSpPr>
        <p:spPr bwMode="auto">
          <a:xfrm>
            <a:off x="6576486" y="5386391"/>
            <a:ext cx="5183716" cy="2873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0" rIns="0" bIns="0" anchor="b"/>
          <a:lstStyle/>
          <a:p>
            <a:pPr eaLnBrk="0" hangingPunct="0">
              <a:spcBef>
                <a:spcPct val="50000"/>
              </a:spcBef>
              <a:defRPr/>
            </a:pPr>
            <a:r>
              <a:rPr lang="nl-NL" sz="1400" dirty="0">
                <a:solidFill>
                  <a:schemeClr val="bg1"/>
                </a:solidFill>
                <a:latin typeface="RijksoverheidSansHeadingTT" panose="020B0503040202060203" pitchFamily="34" charset="0"/>
              </a:rPr>
              <a:t>DOSCO</a:t>
            </a:r>
          </a:p>
        </p:txBody>
      </p:sp>
      <p:sp>
        <p:nvSpPr>
          <p:cNvPr id="11" name="Afdeling"/>
          <p:cNvSpPr txBox="1">
            <a:spLocks noChangeArrowheads="1"/>
          </p:cNvSpPr>
          <p:nvPr userDrawn="1"/>
        </p:nvSpPr>
        <p:spPr bwMode="auto">
          <a:xfrm>
            <a:off x="6576484" y="5746753"/>
            <a:ext cx="5181600" cy="2016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0" rIns="0" bIns="0"/>
          <a:lstStyle/>
          <a:p>
            <a:pPr eaLnBrk="0" hangingPunct="0">
              <a:spcBef>
                <a:spcPct val="50000"/>
              </a:spcBef>
              <a:defRPr/>
            </a:pPr>
            <a:r>
              <a:rPr lang="nl-NL" sz="1200" dirty="0" smtClean="0">
                <a:solidFill>
                  <a:schemeClr val="bg1"/>
                </a:solidFill>
                <a:latin typeface="+mn-lt"/>
              </a:rPr>
              <a:t>Dr. ir. Danny Blom</a:t>
            </a:r>
            <a:endParaRPr lang="nl-NL" sz="1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Auteur"/>
          <p:cNvSpPr txBox="1">
            <a:spLocks noChangeArrowheads="1"/>
          </p:cNvSpPr>
          <p:nvPr userDrawn="1"/>
        </p:nvSpPr>
        <p:spPr bwMode="auto">
          <a:xfrm>
            <a:off x="6576484" y="5949953"/>
            <a:ext cx="5181600" cy="2016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0" rIns="0" bIns="0"/>
          <a:lstStyle/>
          <a:p>
            <a:pPr eaLnBrk="0" hangingPunct="0">
              <a:spcBef>
                <a:spcPct val="50000"/>
              </a:spcBef>
              <a:defRPr/>
            </a:pPr>
            <a:r>
              <a:rPr lang="nl-NL" sz="1200" dirty="0" smtClean="0">
                <a:solidFill>
                  <a:schemeClr val="bg1"/>
                </a:solidFill>
                <a:latin typeface="+mn-lt"/>
              </a:rPr>
              <a:t>Nederlandse</a:t>
            </a:r>
            <a:r>
              <a:rPr lang="nl-NL" sz="1200" baseline="0" dirty="0" smtClean="0">
                <a:solidFill>
                  <a:schemeClr val="bg1"/>
                </a:solidFill>
                <a:latin typeface="+mn-lt"/>
              </a:rPr>
              <a:t> Defensie Academie</a:t>
            </a:r>
            <a:endParaRPr lang="nl-NL" sz="1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Functie"/>
          <p:cNvSpPr txBox="1">
            <a:spLocks noChangeArrowheads="1"/>
          </p:cNvSpPr>
          <p:nvPr userDrawn="1"/>
        </p:nvSpPr>
        <p:spPr bwMode="auto">
          <a:xfrm>
            <a:off x="6576484" y="6164266"/>
            <a:ext cx="5181600" cy="1428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0" rIns="0" bIns="0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200" b="0" dirty="0" err="1" smtClean="0">
                <a:solidFill>
                  <a:schemeClr val="bg1"/>
                </a:solidFill>
                <a:latin typeface="+mn-lt"/>
              </a:rPr>
              <a:t>Faculteit</a:t>
            </a:r>
            <a:r>
              <a:rPr lang="en-US" sz="1200" b="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b="0" dirty="0" err="1" smtClean="0">
                <a:solidFill>
                  <a:schemeClr val="bg1"/>
                </a:solidFill>
                <a:latin typeface="+mn-lt"/>
              </a:rPr>
              <a:t>Militaire</a:t>
            </a:r>
            <a:r>
              <a:rPr lang="en-US" sz="1200" b="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b="0" dirty="0" err="1" smtClean="0">
                <a:solidFill>
                  <a:schemeClr val="bg1"/>
                </a:solidFill>
                <a:latin typeface="+mn-lt"/>
              </a:rPr>
              <a:t>Wetenschappen</a:t>
            </a:r>
            <a:endParaRPr sz="1200" b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364" name="Rectangle 196"/>
          <p:cNvSpPr>
            <a:spLocks noGrp="1" noChangeArrowheads="1"/>
          </p:cNvSpPr>
          <p:nvPr>
            <p:ph type="ctrTitle"/>
          </p:nvPr>
        </p:nvSpPr>
        <p:spPr>
          <a:xfrm>
            <a:off x="6578602" y="2096771"/>
            <a:ext cx="4798484" cy="492443"/>
          </a:xfrm>
        </p:spPr>
        <p:txBody>
          <a:bodyPr lIns="90000" tIns="45720" rIns="90000" bIns="4572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nl-NL" noProof="0" dirty="0" smtClean="0"/>
          </a:p>
        </p:txBody>
      </p:sp>
      <p:sp>
        <p:nvSpPr>
          <p:cNvPr id="7374" name="Rectangle 206"/>
          <p:cNvSpPr>
            <a:spLocks noGrp="1" noChangeArrowheads="1"/>
          </p:cNvSpPr>
          <p:nvPr>
            <p:ph type="subTitle" idx="1"/>
          </p:nvPr>
        </p:nvSpPr>
        <p:spPr>
          <a:xfrm>
            <a:off x="6578602" y="2781303"/>
            <a:ext cx="4798484" cy="2447925"/>
          </a:xfrm>
        </p:spPr>
        <p:txBody>
          <a:bodyPr lIns="91440" tIns="45720" rIns="91440" bIns="45720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nl-NL" noProof="0" smtClean="0"/>
          </a:p>
        </p:txBody>
      </p:sp>
      <p:sp>
        <p:nvSpPr>
          <p:cNvPr id="14" name="Date Placeholder 1" descr="Date"/>
          <p:cNvSpPr>
            <a:spLocks noGrp="1"/>
          </p:cNvSpPr>
          <p:nvPr>
            <p:ph type="dt" sz="half" idx="10"/>
          </p:nvPr>
        </p:nvSpPr>
        <p:spPr>
          <a:xfrm>
            <a:off x="6580717" y="6469066"/>
            <a:ext cx="2218267" cy="365125"/>
          </a:xfrm>
        </p:spPr>
        <p:txBody>
          <a:bodyPr/>
          <a:lstStyle>
            <a:lvl1pPr algn="l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EFB72F70-86A0-4C14-B328-A142BCCD4395}" type="datetime4">
              <a:rPr lang="nl-NL" smtClean="0"/>
              <a:pPr>
                <a:defRPr/>
              </a:pPr>
              <a:t>20 juni 2025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31342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5BA442-CF7C-446F-A5C6-9C80A1EA92B1}" type="datetime4">
              <a:rPr lang="nl-NL" smtClean="0"/>
              <a:t>20 juni 2025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363340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61555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DACE4E-5F74-4A37-951C-E2AD8C0ABF31}" type="datetime4">
              <a:rPr lang="nl-NL" smtClean="0"/>
              <a:t>20 juni 2025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005123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773238"/>
            <a:ext cx="5080000" cy="42465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773238"/>
            <a:ext cx="5080000" cy="42465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104096-2ED3-453C-8E78-E00AE5454056}" type="datetime4">
              <a:rPr lang="nl-NL" smtClean="0"/>
              <a:t>20 juni 2025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635422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24744"/>
            <a:ext cx="10972800" cy="40011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509A98-FEF1-486E-836B-0182E6ED18CF}" type="datetime4">
              <a:rPr lang="nl-NL" smtClean="0"/>
              <a:t>20 juni 2025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50628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5E3D14-5EDE-4B69-BCF9-7871170F920B}" type="datetime4">
              <a:rPr lang="nl-NL" smtClean="0"/>
              <a:t>20 juni 2025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676679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3C7BC3-7CD1-41E9-B4B5-084A2D120935}" type="datetime4">
              <a:rPr lang="nl-NL" smtClean="0"/>
              <a:t>20 juni 2025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020282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1127324"/>
            <a:ext cx="4011084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124747"/>
            <a:ext cx="6815667" cy="50014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AD4273-E583-4234-8A15-01E636C03DBC}" type="datetime4">
              <a:rPr lang="nl-NL" smtClean="0"/>
              <a:t>20 juni 2025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99078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ijksoverheidSansWebText Bold" panose="020B0803040202060203" pitchFamily="34" charset="0"/>
                <a:ea typeface="RijksoverheidSansWebText Bold" panose="020B080304020206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RijksoverheidSansHeadingTT" panose="020B0503040202060203" pitchFamily="34" charset="0"/>
              </a:defRPr>
            </a:lvl1pPr>
            <a:lvl2pPr>
              <a:defRPr>
                <a:latin typeface="RijksoverheidSansHeadingTT" panose="020B0503040202060203" pitchFamily="34" charset="0"/>
              </a:defRPr>
            </a:lvl2pPr>
            <a:lvl3pPr>
              <a:defRPr>
                <a:latin typeface="RijksoverheidSansHeadingTT" panose="020B0503040202060203" pitchFamily="34" charset="0"/>
              </a:defRPr>
            </a:lvl3pPr>
            <a:lvl4pPr>
              <a:defRPr>
                <a:latin typeface="RijksoverheidSansHeadingTT" panose="020B0503040202060203" pitchFamily="34" charset="0"/>
              </a:defRPr>
            </a:lvl4pPr>
            <a:lvl5pPr>
              <a:defRPr>
                <a:latin typeface="RijksoverheidSansHeadingTT" panose="020B0503040202060203" pitchFamily="34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sp>
        <p:nvSpPr>
          <p:cNvPr id="4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5059563"/>
            <a:ext cx="7315200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124746"/>
            <a:ext cx="7315200" cy="360283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nl-NL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F2C121-03D7-4443-9B4B-D1ED7325FD6F}" type="datetime4">
              <a:rPr lang="nl-NL" smtClean="0"/>
              <a:t>20 juni 2025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660028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790545-2047-4712-ADC2-09AB81876442}" type="datetime4">
              <a:rPr lang="nl-NL" smtClean="0"/>
              <a:t>20 juni 2025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818867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78007" y="1265238"/>
            <a:ext cx="400110" cy="4754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1265238"/>
            <a:ext cx="7571317" cy="475456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6652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61555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773238"/>
            <a:ext cx="5080000" cy="42465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773238"/>
            <a:ext cx="5080000" cy="42465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24744"/>
            <a:ext cx="10972800" cy="40011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1124744"/>
            <a:ext cx="4011084" cy="31035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124745"/>
            <a:ext cx="6815667" cy="50014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5059561"/>
            <a:ext cx="7315200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124744"/>
            <a:ext cx="7315200" cy="360283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nl-NL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shpKleurvlakOnder" descr="Bar_Bottom"/>
          <p:cNvSpPr>
            <a:spLocks noChangeArrowheads="1"/>
          </p:cNvSpPr>
          <p:nvPr/>
        </p:nvSpPr>
        <p:spPr bwMode="auto">
          <a:xfrm>
            <a:off x="0" y="6318250"/>
            <a:ext cx="12192000" cy="539750"/>
          </a:xfrm>
          <a:prstGeom prst="rect">
            <a:avLst/>
          </a:prstGeom>
          <a:solidFill>
            <a:srgbClr val="E17000"/>
          </a:solidFill>
          <a:ln>
            <a:noFill/>
          </a:ln>
          <a:extLst/>
        </p:spPr>
        <p:txBody>
          <a:bodyPr anchor="ctr"/>
          <a:lstStyle/>
          <a:p>
            <a:pPr algn="ctr">
              <a:defRPr/>
            </a:pPr>
            <a:endParaRPr lang="nl-NL" sz="180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027" name="Rectangle 46"/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812800" y="1773238"/>
            <a:ext cx="10363200" cy="424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het opmaakprofiel van de modeltekst te bewerken</a:t>
            </a:r>
          </a:p>
          <a:p>
            <a:pPr lvl="1"/>
            <a:r>
              <a:rPr lang="nl-NL" smtClean="0"/>
              <a:t> </a:t>
            </a:r>
          </a:p>
          <a:p>
            <a:pPr lvl="2"/>
            <a:r>
              <a:rPr lang="nl-NL" smtClean="0"/>
              <a:t> </a:t>
            </a:r>
          </a:p>
          <a:p>
            <a:pPr lvl="3"/>
            <a:r>
              <a:rPr lang="nl-NL" smtClean="0"/>
              <a:t> </a:t>
            </a:r>
          </a:p>
          <a:p>
            <a:pPr lvl="4"/>
            <a:r>
              <a:rPr lang="nl-NL" smtClean="0"/>
              <a:t> </a:t>
            </a:r>
          </a:p>
        </p:txBody>
      </p:sp>
      <p:sp>
        <p:nvSpPr>
          <p:cNvPr id="1095" name="shpTekst" descr="Bar_Top"/>
          <p:cNvSpPr>
            <a:spLocks noChangeArrowheads="1"/>
          </p:cNvSpPr>
          <p:nvPr/>
        </p:nvSpPr>
        <p:spPr bwMode="auto">
          <a:xfrm>
            <a:off x="0" y="1"/>
            <a:ext cx="12192000" cy="1071563"/>
          </a:xfrm>
          <a:prstGeom prst="rect">
            <a:avLst/>
          </a:prstGeom>
          <a:solidFill>
            <a:srgbClr val="E17000"/>
          </a:solidFill>
          <a:ln>
            <a:noFill/>
          </a:ln>
          <a:extLst/>
        </p:spPr>
        <p:txBody>
          <a:bodyPr anchor="ctr"/>
          <a:lstStyle/>
          <a:p>
            <a:pPr algn="ctr">
              <a:defRPr/>
            </a:pPr>
            <a:endParaRPr lang="nl-NL" sz="1800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029" name="Rectangle 45"/>
          <p:cNvSpPr>
            <a:spLocks noGrp="1" noChangeArrowheads="1"/>
          </p:cNvSpPr>
          <p:nvPr>
            <p:ph type="title"/>
          </p:nvPr>
        </p:nvSpPr>
        <p:spPr bwMode="auto">
          <a:xfrm>
            <a:off x="814917" y="1265239"/>
            <a:ext cx="10363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nl-NL" smtClean="0"/>
          </a:p>
        </p:txBody>
      </p:sp>
      <p:sp>
        <p:nvSpPr>
          <p:cNvPr id="1099" name="shpKleurvlakBoven"/>
          <p:cNvSpPr>
            <a:spLocks noChangeArrowheads="1"/>
          </p:cNvSpPr>
          <p:nvPr/>
        </p:nvSpPr>
        <p:spPr bwMode="auto">
          <a:xfrm>
            <a:off x="6000751" y="6308725"/>
            <a:ext cx="5552016" cy="287338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eaLnBrk="0" hangingPunct="0">
              <a:defRPr/>
            </a:pPr>
            <a:r>
              <a:rPr lang="nl-NL" sz="1100" dirty="0">
                <a:solidFill>
                  <a:schemeClr val="bg1"/>
                </a:solidFill>
                <a:cs typeface="Arial" charset="0"/>
              </a:rPr>
              <a:t>DOSCO</a:t>
            </a:r>
          </a:p>
        </p:txBody>
      </p:sp>
      <p:sp>
        <p:nvSpPr>
          <p:cNvPr id="1100" name="shpBeeldmerk"/>
          <p:cNvSpPr>
            <a:spLocks noChangeArrowheads="1"/>
          </p:cNvSpPr>
          <p:nvPr/>
        </p:nvSpPr>
        <p:spPr bwMode="auto">
          <a:xfrm>
            <a:off x="516467" y="6362700"/>
            <a:ext cx="950384" cy="363538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eaLnBrk="0" hangingPunct="0">
              <a:defRPr/>
            </a:pPr>
            <a:fld id="{07382E3B-8403-45AB-A22D-980A32E9F913}" type="slidenum">
              <a:rPr lang="nl-NL" sz="1000">
                <a:solidFill>
                  <a:schemeClr val="bg1"/>
                </a:solidFill>
                <a:cs typeface="Arial" charset="0"/>
              </a:rPr>
              <a:pPr eaLnBrk="0" hangingPunct="0">
                <a:defRPr/>
              </a:pPr>
              <a:t>‹nr.›</a:t>
            </a:fld>
            <a:endParaRPr lang="nl-NL" sz="100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1109" name="TitelSlide2"/>
          <p:cNvSpPr txBox="1">
            <a:spLocks noChangeArrowheads="1"/>
          </p:cNvSpPr>
          <p:nvPr/>
        </p:nvSpPr>
        <p:spPr bwMode="auto">
          <a:xfrm>
            <a:off x="6000751" y="6524625"/>
            <a:ext cx="3647016" cy="2174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46800" rIns="90000" bIns="46800"/>
          <a:lstStyle/>
          <a:p>
            <a:pPr eaLnBrk="0" hangingPunct="0">
              <a:spcBef>
                <a:spcPct val="50000"/>
              </a:spcBef>
              <a:defRPr/>
            </a:pPr>
            <a:r>
              <a:rPr lang="nl-NL" sz="1100" dirty="0">
                <a:solidFill>
                  <a:schemeClr val="bg1"/>
                </a:solidFill>
              </a:rPr>
              <a:t>Statistiek</a:t>
            </a:r>
          </a:p>
        </p:txBody>
      </p:sp>
      <p:pic>
        <p:nvPicPr>
          <p:cNvPr id="1036" name="LogoLandmacht" descr="Placeholder_Logo"/>
          <p:cNvPicPr>
            <a:picLocks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875713" y="1"/>
            <a:ext cx="440575" cy="84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Date Placeholder 1" descr="Date"/>
          <p:cNvSpPr>
            <a:spLocks noGrp="1"/>
          </p:cNvSpPr>
          <p:nvPr>
            <p:ph type="dt" sz="half" idx="2"/>
          </p:nvPr>
        </p:nvSpPr>
        <p:spPr>
          <a:xfrm>
            <a:off x="9637185" y="6520259"/>
            <a:ext cx="2220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spcBef>
                <a:spcPct val="50000"/>
              </a:spcBef>
              <a:defRPr sz="11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5" r:id="rId11"/>
  </p:sldLayoutIdLst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1365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13652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13652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13652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13652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E17000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E17000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E17000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E17000"/>
          </a:solidFill>
          <a:latin typeface="Verdana" pitchFamily="34" charset="0"/>
        </a:defRPr>
      </a:lvl9pPr>
    </p:titleStyle>
    <p:bodyStyle>
      <a:lvl1pPr algn="l" rtl="0" eaLnBrk="1" fontAlgn="base" hangingPunct="1">
        <a:spcBef>
          <a:spcPct val="5000"/>
        </a:spcBef>
        <a:spcAft>
          <a:spcPct val="0"/>
        </a:spcAft>
        <a:defRPr sz="2200">
          <a:solidFill>
            <a:srgbClr val="000000"/>
          </a:solidFill>
          <a:latin typeface="+mn-lt"/>
          <a:ea typeface="+mn-ea"/>
          <a:cs typeface="+mn-cs"/>
        </a:defRPr>
      </a:lvl1pPr>
      <a:lvl2pPr marL="374650" indent="-184150" algn="l" rtl="0" eaLnBrk="1" fontAlgn="base" hangingPunct="1">
        <a:spcBef>
          <a:spcPct val="5000"/>
        </a:spcBef>
        <a:spcAft>
          <a:spcPct val="0"/>
        </a:spcAft>
        <a:buChar char="•"/>
        <a:defRPr sz="2200">
          <a:solidFill>
            <a:srgbClr val="000000"/>
          </a:solidFill>
          <a:latin typeface="+mn-lt"/>
        </a:defRPr>
      </a:lvl2pPr>
      <a:lvl3pPr marL="6223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–"/>
        <a:defRPr sz="2200">
          <a:solidFill>
            <a:srgbClr val="000000"/>
          </a:solidFill>
          <a:latin typeface="+mn-lt"/>
        </a:defRPr>
      </a:lvl3pPr>
      <a:lvl4pPr marL="1166813" indent="-1778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›"/>
        <a:defRPr sz="2200">
          <a:solidFill>
            <a:srgbClr val="000000"/>
          </a:solidFill>
          <a:latin typeface="+mn-lt"/>
        </a:defRPr>
      </a:lvl4pPr>
      <a:lvl5pPr marL="13462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»"/>
        <a:defRPr sz="2200">
          <a:solidFill>
            <a:srgbClr val="000000"/>
          </a:solidFill>
          <a:latin typeface="+mn-lt"/>
        </a:defRPr>
      </a:lvl5pPr>
      <a:lvl6pPr marL="18034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»"/>
        <a:defRPr sz="2200">
          <a:solidFill>
            <a:srgbClr val="000000"/>
          </a:solidFill>
          <a:latin typeface="+mn-lt"/>
        </a:defRPr>
      </a:lvl6pPr>
      <a:lvl7pPr marL="22606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»"/>
        <a:defRPr sz="2200">
          <a:solidFill>
            <a:srgbClr val="000000"/>
          </a:solidFill>
          <a:latin typeface="+mn-lt"/>
        </a:defRPr>
      </a:lvl7pPr>
      <a:lvl8pPr marL="27178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»"/>
        <a:defRPr sz="2200">
          <a:solidFill>
            <a:srgbClr val="000000"/>
          </a:solidFill>
          <a:latin typeface="+mn-lt"/>
        </a:defRPr>
      </a:lvl8pPr>
      <a:lvl9pPr marL="31750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»"/>
        <a:defRPr sz="2200">
          <a:solidFill>
            <a:srgbClr val="000000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shpKleurvlakOnder" descr="Bar_Bottom"/>
          <p:cNvSpPr>
            <a:spLocks noChangeArrowheads="1"/>
          </p:cNvSpPr>
          <p:nvPr/>
        </p:nvSpPr>
        <p:spPr bwMode="auto">
          <a:xfrm>
            <a:off x="0" y="6318250"/>
            <a:ext cx="12192000" cy="539750"/>
          </a:xfrm>
          <a:prstGeom prst="rect">
            <a:avLst/>
          </a:prstGeom>
          <a:solidFill>
            <a:srgbClr val="E17000"/>
          </a:solidFill>
          <a:ln>
            <a:noFill/>
          </a:ln>
          <a:extLst/>
        </p:spPr>
        <p:txBody>
          <a:bodyPr anchor="ctr"/>
          <a:lstStyle/>
          <a:p>
            <a:pPr algn="ctr">
              <a:defRPr/>
            </a:pPr>
            <a:endParaRPr lang="nl-NL" sz="1800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027" name="Rectangle 46"/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812800" y="1773238"/>
            <a:ext cx="10363200" cy="424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het opmaakprofiel van de modeltekst te bewerken</a:t>
            </a:r>
          </a:p>
          <a:p>
            <a:pPr lvl="1"/>
            <a:r>
              <a:rPr lang="nl-NL" smtClean="0"/>
              <a:t> </a:t>
            </a:r>
          </a:p>
          <a:p>
            <a:pPr lvl="2"/>
            <a:r>
              <a:rPr lang="nl-NL" smtClean="0"/>
              <a:t> </a:t>
            </a:r>
          </a:p>
          <a:p>
            <a:pPr lvl="3"/>
            <a:r>
              <a:rPr lang="nl-NL" smtClean="0"/>
              <a:t> </a:t>
            </a:r>
          </a:p>
          <a:p>
            <a:pPr lvl="4"/>
            <a:r>
              <a:rPr lang="nl-NL" smtClean="0"/>
              <a:t> </a:t>
            </a:r>
          </a:p>
        </p:txBody>
      </p:sp>
      <p:sp>
        <p:nvSpPr>
          <p:cNvPr id="1095" name="shpTekst" descr="Bar_Top"/>
          <p:cNvSpPr>
            <a:spLocks noChangeArrowheads="1"/>
          </p:cNvSpPr>
          <p:nvPr/>
        </p:nvSpPr>
        <p:spPr bwMode="auto">
          <a:xfrm>
            <a:off x="0" y="3"/>
            <a:ext cx="12192000" cy="1071563"/>
          </a:xfrm>
          <a:prstGeom prst="rect">
            <a:avLst/>
          </a:prstGeom>
          <a:solidFill>
            <a:srgbClr val="E17000"/>
          </a:solidFill>
          <a:ln>
            <a:noFill/>
          </a:ln>
          <a:extLst/>
        </p:spPr>
        <p:txBody>
          <a:bodyPr anchor="ctr"/>
          <a:lstStyle/>
          <a:p>
            <a:pPr algn="ctr">
              <a:defRPr/>
            </a:pPr>
            <a:endParaRPr lang="nl-NL" sz="1800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029" name="Rectangle 45"/>
          <p:cNvSpPr>
            <a:spLocks noGrp="1" noChangeArrowheads="1"/>
          </p:cNvSpPr>
          <p:nvPr>
            <p:ph type="title"/>
          </p:nvPr>
        </p:nvSpPr>
        <p:spPr bwMode="auto">
          <a:xfrm>
            <a:off x="814917" y="1265241"/>
            <a:ext cx="10363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nl-NL" smtClean="0"/>
          </a:p>
        </p:txBody>
      </p:sp>
      <p:sp>
        <p:nvSpPr>
          <p:cNvPr id="1099" name="shpKleurvlakBoven"/>
          <p:cNvSpPr>
            <a:spLocks noChangeArrowheads="1"/>
          </p:cNvSpPr>
          <p:nvPr/>
        </p:nvSpPr>
        <p:spPr bwMode="auto">
          <a:xfrm>
            <a:off x="6000751" y="6308725"/>
            <a:ext cx="5552016" cy="287338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eaLnBrk="0" hangingPunct="0">
              <a:defRPr/>
            </a:pPr>
            <a:r>
              <a:rPr lang="nl-NL" sz="1100" dirty="0">
                <a:solidFill>
                  <a:schemeClr val="bg1"/>
                </a:solidFill>
                <a:cs typeface="Arial" charset="0"/>
              </a:rPr>
              <a:t>DOSCO</a:t>
            </a:r>
          </a:p>
        </p:txBody>
      </p:sp>
      <p:sp>
        <p:nvSpPr>
          <p:cNvPr id="1100" name="shpBeeldmerk"/>
          <p:cNvSpPr>
            <a:spLocks noChangeArrowheads="1"/>
          </p:cNvSpPr>
          <p:nvPr/>
        </p:nvSpPr>
        <p:spPr bwMode="auto">
          <a:xfrm>
            <a:off x="516467" y="6362700"/>
            <a:ext cx="950384" cy="363538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eaLnBrk="0" hangingPunct="0">
              <a:defRPr/>
            </a:pPr>
            <a:fld id="{07382E3B-8403-45AB-A22D-980A32E9F913}" type="slidenum">
              <a:rPr lang="nl-NL" sz="1000">
                <a:solidFill>
                  <a:schemeClr val="bg1"/>
                </a:solidFill>
                <a:cs typeface="Arial" charset="0"/>
              </a:rPr>
              <a:pPr eaLnBrk="0" hangingPunct="0">
                <a:defRPr/>
              </a:pPr>
              <a:t>‹nr.›</a:t>
            </a:fld>
            <a:endParaRPr lang="nl-NL" sz="10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1109" name="TitelSlide2"/>
          <p:cNvSpPr txBox="1">
            <a:spLocks noChangeArrowheads="1"/>
          </p:cNvSpPr>
          <p:nvPr/>
        </p:nvSpPr>
        <p:spPr bwMode="auto">
          <a:xfrm>
            <a:off x="6000751" y="6524625"/>
            <a:ext cx="3647016" cy="2174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46800" rIns="90000" bIns="46800"/>
          <a:lstStyle/>
          <a:p>
            <a:pPr eaLnBrk="0" hangingPunct="0">
              <a:spcBef>
                <a:spcPct val="50000"/>
              </a:spcBef>
              <a:defRPr/>
            </a:pPr>
            <a:endParaRPr sz="2200"/>
          </a:p>
        </p:txBody>
      </p:sp>
      <p:pic>
        <p:nvPicPr>
          <p:cNvPr id="1036" name="LogoLandmacht" descr="Placeholder_Logo"/>
          <p:cNvPicPr>
            <a:picLocks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875714" y="3"/>
            <a:ext cx="440575" cy="84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Date Placeholder 1" descr="Date"/>
          <p:cNvSpPr>
            <a:spLocks noGrp="1"/>
          </p:cNvSpPr>
          <p:nvPr>
            <p:ph type="dt" sz="half" idx="2"/>
          </p:nvPr>
        </p:nvSpPr>
        <p:spPr>
          <a:xfrm>
            <a:off x="9637186" y="6520261"/>
            <a:ext cx="2220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spcBef>
                <a:spcPct val="50000"/>
              </a:spcBef>
              <a:defRPr sz="11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578AD08-3C54-48F2-9382-C141D1496CCF}" type="datetime4">
              <a:rPr lang="nl-NL" smtClean="0"/>
              <a:t>20 juni 2025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14706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1365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13652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13652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13652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13652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E17000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E17000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E17000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E17000"/>
          </a:solidFill>
          <a:latin typeface="Verdana" pitchFamily="34" charset="0"/>
        </a:defRPr>
      </a:lvl9pPr>
    </p:titleStyle>
    <p:bodyStyle>
      <a:lvl1pPr algn="l" rtl="0" eaLnBrk="1" fontAlgn="base" hangingPunct="1">
        <a:spcBef>
          <a:spcPct val="5000"/>
        </a:spcBef>
        <a:spcAft>
          <a:spcPct val="0"/>
        </a:spcAft>
        <a:defRPr sz="2200">
          <a:solidFill>
            <a:srgbClr val="000000"/>
          </a:solidFill>
          <a:latin typeface="+mn-lt"/>
          <a:ea typeface="+mn-ea"/>
          <a:cs typeface="+mn-cs"/>
        </a:defRPr>
      </a:lvl1pPr>
      <a:lvl2pPr marL="374650" indent="-184150" algn="l" rtl="0" eaLnBrk="1" fontAlgn="base" hangingPunct="1">
        <a:spcBef>
          <a:spcPct val="5000"/>
        </a:spcBef>
        <a:spcAft>
          <a:spcPct val="0"/>
        </a:spcAft>
        <a:buChar char="•"/>
        <a:defRPr sz="2200">
          <a:solidFill>
            <a:srgbClr val="000000"/>
          </a:solidFill>
          <a:latin typeface="+mn-lt"/>
        </a:defRPr>
      </a:lvl2pPr>
      <a:lvl3pPr marL="6223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–"/>
        <a:defRPr sz="2200">
          <a:solidFill>
            <a:srgbClr val="000000"/>
          </a:solidFill>
          <a:latin typeface="+mn-lt"/>
        </a:defRPr>
      </a:lvl3pPr>
      <a:lvl4pPr marL="1166813" indent="-1778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›"/>
        <a:defRPr sz="2200">
          <a:solidFill>
            <a:srgbClr val="000000"/>
          </a:solidFill>
          <a:latin typeface="+mn-lt"/>
        </a:defRPr>
      </a:lvl4pPr>
      <a:lvl5pPr marL="13462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»"/>
        <a:defRPr sz="2200">
          <a:solidFill>
            <a:srgbClr val="000000"/>
          </a:solidFill>
          <a:latin typeface="+mn-lt"/>
        </a:defRPr>
      </a:lvl5pPr>
      <a:lvl6pPr marL="18034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»"/>
        <a:defRPr sz="2200">
          <a:solidFill>
            <a:srgbClr val="000000"/>
          </a:solidFill>
          <a:latin typeface="+mn-lt"/>
        </a:defRPr>
      </a:lvl6pPr>
      <a:lvl7pPr marL="22606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»"/>
        <a:defRPr sz="2200">
          <a:solidFill>
            <a:srgbClr val="000000"/>
          </a:solidFill>
          <a:latin typeface="+mn-lt"/>
        </a:defRPr>
      </a:lvl7pPr>
      <a:lvl8pPr marL="27178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»"/>
        <a:defRPr sz="2200">
          <a:solidFill>
            <a:srgbClr val="000000"/>
          </a:solidFill>
          <a:latin typeface="+mn-lt"/>
        </a:defRPr>
      </a:lvl8pPr>
      <a:lvl9pPr marL="31750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»"/>
        <a:defRPr sz="2200">
          <a:solidFill>
            <a:srgbClr val="000000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hpTitel"/>
          <p:cNvSpPr>
            <a:spLocks noGrp="1" noChangeArrowheads="1"/>
          </p:cNvSpPr>
          <p:nvPr>
            <p:ph type="title"/>
          </p:nvPr>
        </p:nvSpPr>
        <p:spPr>
          <a:xfrm>
            <a:off x="6457951" y="2097087"/>
            <a:ext cx="5040000" cy="492443"/>
          </a:xfrm>
        </p:spPr>
        <p:txBody>
          <a:bodyPr anchor="t" anchorCtr="0"/>
          <a:lstStyle/>
          <a:p>
            <a:pPr eaLnBrk="1" hangingPunct="1"/>
            <a:r>
              <a:rPr lang="nl-NL" b="1" dirty="0" smtClean="0">
                <a:solidFill>
                  <a:srgbClr val="113652"/>
                </a:solidFill>
                <a:latin typeface="RijksoverheidSansHeadingTT" panose="020B0503040202060203" pitchFamily="34" charset="0"/>
              </a:rPr>
              <a:t>Statistiek: </a:t>
            </a:r>
            <a:r>
              <a:rPr lang="nl-NL" b="1" smtClean="0">
                <a:solidFill>
                  <a:srgbClr val="113652"/>
                </a:solidFill>
                <a:latin typeface="RijksoverheidSansHeadingTT" panose="020B0503040202060203" pitchFamily="34" charset="0"/>
              </a:rPr>
              <a:t>college 9</a:t>
            </a:r>
            <a:endParaRPr lang="nl-NL" b="1" dirty="0" smtClean="0">
              <a:solidFill>
                <a:srgbClr val="113652"/>
              </a:solidFill>
              <a:latin typeface="RijksoverheidSansHeadingTT" panose="020B0503040202060203" pitchFamily="34" charset="0"/>
            </a:endParaRPr>
          </a:p>
        </p:txBody>
      </p:sp>
      <p:sp>
        <p:nvSpPr>
          <p:cNvPr id="4099" name="shpTekst"/>
          <p:cNvSpPr>
            <a:spLocks noGrp="1" noChangeArrowheads="1"/>
          </p:cNvSpPr>
          <p:nvPr>
            <p:ph type="body" idx="1"/>
          </p:nvPr>
        </p:nvSpPr>
        <p:spPr>
          <a:xfrm>
            <a:off x="6458400" y="3236400"/>
            <a:ext cx="5040000" cy="986400"/>
          </a:xfrm>
        </p:spPr>
        <p:txBody>
          <a:bodyPr/>
          <a:lstStyle/>
          <a:p>
            <a:pPr eaLnBrk="1" hangingPunct="1"/>
            <a:r>
              <a:rPr lang="nl-NL" smtClean="0">
                <a:solidFill>
                  <a:srgbClr val="113652"/>
                </a:solidFill>
                <a:latin typeface="RijksoverheidSansHeadingTT" panose="020B0503040202060203" pitchFamily="34" charset="0"/>
              </a:rPr>
              <a:t>Hypothesetoetsen</a:t>
            </a:r>
            <a:endParaRPr lang="nl-NL" dirty="0" smtClean="0">
              <a:solidFill>
                <a:srgbClr val="113652"/>
              </a:solidFill>
              <a:latin typeface="RijksoverheidSansHeadingTT" panose="020B0503040202060203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825700" cy="800219"/>
          </a:xfrm>
        </p:spPr>
        <p:txBody>
          <a:bodyPr/>
          <a:lstStyle/>
          <a:p>
            <a:pPr eaLnBrk="1" hangingPunct="1"/>
            <a:r>
              <a:rPr lang="en-US" dirty="0" err="1" smtClean="0"/>
              <a:t>Stap</a:t>
            </a:r>
            <a:r>
              <a:rPr lang="en-US" dirty="0" smtClean="0"/>
              <a:t> 5: </a:t>
            </a:r>
            <a:r>
              <a:rPr lang="en-US" dirty="0" err="1" smtClean="0"/>
              <a:t>bepaal</a:t>
            </a:r>
            <a:r>
              <a:rPr lang="en-US" dirty="0" smtClean="0"/>
              <a:t> de </a:t>
            </a:r>
            <a:r>
              <a:rPr lang="en-US" dirty="0" err="1" smtClean="0"/>
              <a:t>conclusie</a:t>
            </a:r>
            <a:r>
              <a:rPr lang="en-US" dirty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formuleer</a:t>
            </a:r>
            <a:r>
              <a:rPr lang="en-US" dirty="0" smtClean="0"/>
              <a:t> </a:t>
            </a:r>
            <a:r>
              <a:rPr lang="en-US" dirty="0" err="1" smtClean="0"/>
              <a:t>deze</a:t>
            </a:r>
            <a:r>
              <a:rPr lang="en-US" dirty="0" smtClean="0"/>
              <a:t> in de </a:t>
            </a:r>
            <a:r>
              <a:rPr lang="en-US" dirty="0" err="1" smtClean="0"/>
              <a:t>originele</a:t>
            </a:r>
            <a:r>
              <a:rPr lang="en-US" dirty="0" smtClean="0"/>
              <a:t> context</a:t>
            </a:r>
            <a:br>
              <a:rPr lang="en-US" dirty="0" smtClean="0"/>
            </a:b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683800" cy="4246562"/>
              </a:xfrm>
            </p:spPr>
            <p:txBody>
              <a:bodyPr/>
              <a:lstStyle/>
              <a:p>
                <a:r>
                  <a:rPr lang="en-US" sz="2400" dirty="0" smtClean="0"/>
                  <a:t>De </a:t>
                </a:r>
                <a:r>
                  <a:rPr lang="en-US" sz="2400" dirty="0" err="1" smtClean="0"/>
                  <a:t>rechter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bekijkt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aan</a:t>
                </a:r>
                <a:r>
                  <a:rPr lang="en-US" sz="2400" dirty="0" smtClean="0"/>
                  <a:t> de hand van de </a:t>
                </a:r>
                <a:r>
                  <a:rPr lang="en-US" sz="2400" b="1" dirty="0" err="1" smtClean="0">
                    <a:solidFill>
                      <a:schemeClr val="accent1"/>
                    </a:solidFill>
                  </a:rPr>
                  <a:t>toetsingsgrootheid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of de </a:t>
                </a:r>
                <a:r>
                  <a:rPr lang="en-US" sz="2400" dirty="0" err="1" smtClean="0">
                    <a:solidFill>
                      <a:schemeClr val="tx1"/>
                    </a:solidFill>
                  </a:rPr>
                  <a:t>schuld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 van de </a:t>
                </a:r>
                <a:r>
                  <a:rPr lang="en-US" sz="2400" dirty="0" err="1" smtClean="0">
                    <a:solidFill>
                      <a:schemeClr val="tx1"/>
                    </a:solidFill>
                  </a:rPr>
                  <a:t>verdachte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chemeClr val="tx1"/>
                    </a:solidFill>
                  </a:rPr>
                  <a:t>voorbij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 “</a:t>
                </a:r>
                <a:r>
                  <a:rPr lang="en-US" sz="2400" dirty="0" err="1" smtClean="0">
                    <a:solidFill>
                      <a:schemeClr val="tx1"/>
                    </a:solidFill>
                  </a:rPr>
                  <a:t>redelijke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chemeClr val="tx1"/>
                    </a:solidFill>
                  </a:rPr>
                  <a:t>twijfel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” is </a:t>
                </a:r>
                <a:r>
                  <a:rPr lang="en-US" sz="2400" dirty="0" err="1" smtClean="0">
                    <a:solidFill>
                      <a:schemeClr val="tx1"/>
                    </a:solidFill>
                  </a:rPr>
                  <a:t>bewezen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chemeClr val="tx1"/>
                    </a:solidFill>
                  </a:rPr>
                  <a:t>en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chemeClr val="tx1"/>
                    </a:solidFill>
                  </a:rPr>
                  <a:t>spreek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chemeClr val="tx1"/>
                    </a:solidFill>
                  </a:rPr>
                  <a:t>een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chemeClr val="tx1"/>
                    </a:solidFill>
                  </a:rPr>
                  <a:t>vonnis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 (</a:t>
                </a:r>
                <a:r>
                  <a:rPr lang="en-US" sz="2400" b="1" dirty="0" err="1" smtClean="0">
                    <a:solidFill>
                      <a:schemeClr val="accent1"/>
                    </a:solidFill>
                  </a:rPr>
                  <a:t>conclusie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)</a:t>
                </a:r>
                <a:r>
                  <a:rPr lang="en-US" sz="2400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uit .</a:t>
                </a:r>
                <a:endParaRPr lang="en-US" sz="2400" dirty="0" smtClean="0"/>
              </a:p>
              <a:p>
                <a:endParaRPr lang="en-US" sz="2400" b="1" dirty="0" smtClean="0"/>
              </a:p>
              <a:p>
                <a:r>
                  <a:rPr lang="en-US" sz="2400" b="1" dirty="0" err="1" smtClean="0"/>
                  <a:t>Conclusie</a:t>
                </a:r>
                <a:r>
                  <a:rPr lang="en-US" sz="2400" dirty="0" smtClean="0"/>
                  <a:t>: </a:t>
                </a:r>
                <a:r>
                  <a:rPr lang="en-US" sz="2400" dirty="0" err="1" smtClean="0"/>
                  <a:t>één</a:t>
                </a:r>
                <a:r>
                  <a:rPr lang="en-US" sz="2400" dirty="0" smtClean="0"/>
                  <a:t> van twee </a:t>
                </a:r>
                <a:r>
                  <a:rPr lang="en-US" sz="2400" dirty="0" err="1" smtClean="0"/>
                  <a:t>opties</a:t>
                </a:r>
                <a:r>
                  <a:rPr lang="en-US" sz="2400" dirty="0" smtClean="0"/>
                  <a:t>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d</a:t>
                </a:r>
                <a:r>
                  <a:rPr lang="en-US" sz="2400" dirty="0" smtClean="0"/>
                  <a:t>e </a:t>
                </a:r>
                <a:r>
                  <a:rPr lang="en-US" sz="2400" dirty="0" err="1"/>
                  <a:t>nulhypothese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wordt</a:t>
                </a:r>
                <a:r>
                  <a:rPr lang="en-US" sz="2400" dirty="0"/>
                  <a:t> </a:t>
                </a:r>
                <a:r>
                  <a:rPr lang="en-US" sz="2400" b="1" dirty="0" err="1">
                    <a:solidFill>
                      <a:schemeClr val="accent1"/>
                    </a:solidFill>
                  </a:rPr>
                  <a:t>gehandhaafd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:endParaRPr lang="en-US" sz="2400" b="1" dirty="0" smtClean="0">
                  <a:solidFill>
                    <a:schemeClr val="accent1"/>
                  </a:solidFill>
                </a:endParaRPr>
              </a:p>
              <a:p>
                <a:r>
                  <a:rPr lang="nl-NL" sz="2400" b="0" dirty="0" smtClean="0"/>
                  <a:t>	</a:t>
                </a:r>
                <a14:m>
                  <m:oMath xmlns:m="http://schemas.openxmlformats.org/officeDocument/2006/math"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b="1" dirty="0" smtClean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 smtClean="0"/>
                  <a:t>de </a:t>
                </a:r>
                <a:r>
                  <a:rPr lang="en-US" sz="2400" dirty="0"/>
                  <a:t>schuld is NIET voldoende bewezen</a:t>
                </a:r>
              </a:p>
              <a:p>
                <a:endParaRPr lang="en-US" sz="2400" b="1" dirty="0">
                  <a:solidFill>
                    <a:schemeClr val="accent1"/>
                  </a:solidFill>
                </a:endParaRPr>
              </a:p>
              <a:p>
                <a:pPr marL="457200" indent="-457200">
                  <a:buFont typeface="+mj-lt"/>
                  <a:buAutoNum type="arabicPeriod" startAt="2"/>
                </a:pPr>
                <a:r>
                  <a:rPr lang="en-US" sz="2400" dirty="0" smtClean="0"/>
                  <a:t>de </a:t>
                </a:r>
                <a:r>
                  <a:rPr lang="en-US" sz="2400" dirty="0" err="1"/>
                  <a:t>nulhypothese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wordt</a:t>
                </a:r>
                <a:r>
                  <a:rPr lang="en-US" sz="2400" dirty="0"/>
                  <a:t> </a:t>
                </a:r>
                <a:r>
                  <a:rPr lang="en-US" sz="2400" b="1" dirty="0" err="1">
                    <a:solidFill>
                      <a:schemeClr val="accent1"/>
                    </a:solidFill>
                  </a:rPr>
                  <a:t>verworpen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:endParaRPr lang="en-US" sz="2400" b="1" dirty="0" smtClean="0">
                  <a:solidFill>
                    <a:schemeClr val="accent1"/>
                  </a:solidFill>
                </a:endParaRPr>
              </a:p>
              <a:p>
                <a:r>
                  <a:rPr lang="nl-NL" sz="2400" b="0" dirty="0" smtClean="0"/>
                  <a:t>	</a:t>
                </a:r>
                <a14:m>
                  <m:oMath xmlns:m="http://schemas.openxmlformats.org/officeDocument/2006/math"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 smtClean="0"/>
                  <a:t> de </a:t>
                </a:r>
                <a:r>
                  <a:rPr lang="en-US" sz="2400" dirty="0" err="1"/>
                  <a:t>schuld</a:t>
                </a:r>
                <a:r>
                  <a:rPr lang="en-US" sz="2400" dirty="0"/>
                  <a:t> is WEL </a:t>
                </a:r>
                <a:r>
                  <a:rPr lang="en-US" sz="2400" dirty="0" err="1"/>
                  <a:t>voldoende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bewezen</a:t>
                </a:r>
                <a:endParaRPr lang="en-US" sz="2400" dirty="0"/>
              </a:p>
              <a:p>
                <a:endParaRPr lang="en-US" sz="2400" b="1" dirty="0" smtClean="0">
                  <a:solidFill>
                    <a:schemeClr val="accent1"/>
                  </a:solidFill>
                </a:endParaRPr>
              </a:p>
              <a:p>
                <a:r>
                  <a:rPr lang="en-US" sz="2400" b="1" dirty="0" err="1" smtClean="0"/>
                  <a:t>Merk</a:t>
                </a:r>
                <a:r>
                  <a:rPr lang="en-US" sz="2400" b="1" dirty="0" smtClean="0"/>
                  <a:t> op: </a:t>
                </a:r>
                <a:r>
                  <a:rPr lang="en-US" sz="2400" dirty="0" smtClean="0"/>
                  <a:t>de </a:t>
                </a:r>
                <a:r>
                  <a:rPr lang="en-US" sz="2400" dirty="0" err="1" smtClean="0"/>
                  <a:t>conclusie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hoeft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niet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juist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te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zijn</a:t>
                </a:r>
                <a:r>
                  <a:rPr lang="en-US" sz="2400" dirty="0" smtClean="0"/>
                  <a:t>!!</a:t>
                </a:r>
                <a:endParaRPr lang="en-US" sz="2400" b="1" dirty="0" smtClean="0"/>
              </a:p>
              <a:p>
                <a:endParaRPr lang="en-US" sz="2400" b="1" dirty="0"/>
              </a:p>
              <a:p>
                <a:endParaRPr lang="en-US" sz="2400" b="1" dirty="0" smtClean="0"/>
              </a:p>
              <a:p>
                <a:endParaRPr lang="en-US" sz="2400" b="1" dirty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683800" cy="4246562"/>
              </a:xfrm>
              <a:blipFill>
                <a:blip r:embed="rId2"/>
                <a:stretch>
                  <a:fillRect l="-1711" t="-2296" b="-286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2708920"/>
            <a:ext cx="4896544" cy="30627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16905" y="5793934"/>
            <a:ext cx="504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RijksoverheidSansText" panose="020B0503040202060203" pitchFamily="34" charset="0"/>
              </a:rPr>
              <a:t>https://images.rd.nl/fill/crop:4250:2657:sm/w:1020/plain/https://erdee-prod-bucket-s3-001.ams3.cdn.digitaloceanspaces.com/ANP_457987554_d029c8a487.jpg</a:t>
            </a:r>
          </a:p>
        </p:txBody>
      </p:sp>
    </p:spTree>
    <p:extLst>
      <p:ext uri="{BB962C8B-B14F-4D97-AF65-F5344CB8AC3E}">
        <p14:creationId xmlns:p14="http://schemas.microsoft.com/office/powerpoint/2010/main" val="278755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800219"/>
          </a:xfrm>
        </p:spPr>
        <p:txBody>
          <a:bodyPr/>
          <a:lstStyle/>
          <a:p>
            <a:pPr eaLnBrk="1" hangingPunct="1"/>
            <a:r>
              <a:rPr lang="en-US" dirty="0" err="1" smtClean="0"/>
              <a:t>Stappenplan</a:t>
            </a:r>
            <a:r>
              <a:rPr lang="en-US" dirty="0" smtClean="0"/>
              <a:t> </a:t>
            </a:r>
            <a:r>
              <a:rPr lang="en-US" dirty="0" err="1" smtClean="0"/>
              <a:t>hypothesetoetsen</a:t>
            </a:r>
            <a:r>
              <a:rPr lang="en-US" dirty="0" smtClean="0"/>
              <a:t> </a:t>
            </a:r>
            <a:r>
              <a:rPr lang="en-US" dirty="0" err="1" smtClean="0"/>
              <a:t>samengevat</a:t>
            </a:r>
            <a:r>
              <a:rPr lang="en-US" dirty="0" smtClean="0"/>
              <a:t/>
            </a:r>
            <a:br>
              <a:rPr lang="en-US" dirty="0" smtClean="0"/>
            </a:br>
            <a:endParaRPr lang="nl-NL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683800" cy="4246562"/>
              </a:xfrm>
            </p:spPr>
            <p:txBody>
              <a:bodyPr/>
              <a:lstStyle/>
              <a:p>
                <a:r>
                  <a:rPr lang="en-US" sz="2400" b="1" dirty="0" smtClean="0"/>
                  <a:t>Stap</a:t>
                </a:r>
                <a:r>
                  <a:rPr lang="en-US" sz="2400" b="1" dirty="0"/>
                  <a:t> 1: </a:t>
                </a:r>
                <a:r>
                  <a:rPr lang="en-US" sz="2400" dirty="0" err="1"/>
                  <a:t>definieer</a:t>
                </a:r>
                <a:r>
                  <a:rPr lang="en-US" sz="2400" dirty="0"/>
                  <a:t> de </a:t>
                </a:r>
                <a:r>
                  <a:rPr lang="en-US" sz="2400" dirty="0" err="1" smtClean="0"/>
                  <a:t>nulhypothese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/>
                  <a:t>en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de </a:t>
                </a:r>
                <a:r>
                  <a:rPr lang="en-US" sz="2400" dirty="0" err="1" smtClean="0"/>
                  <a:t>alternatieve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hypothese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1" dirty="0" smtClean="0"/>
              </a:p>
              <a:p>
                <a:endParaRPr lang="en-US" sz="2400" dirty="0" smtClean="0"/>
              </a:p>
              <a:p>
                <a:r>
                  <a:rPr lang="en-US" sz="2400" b="1" dirty="0" err="1"/>
                  <a:t>Stap</a:t>
                </a:r>
                <a:r>
                  <a:rPr lang="en-US" sz="2400" b="1" dirty="0"/>
                  <a:t> </a:t>
                </a:r>
                <a:r>
                  <a:rPr lang="en-US" sz="2400" b="1" dirty="0" smtClean="0"/>
                  <a:t>2: </a:t>
                </a:r>
                <a:r>
                  <a:rPr lang="en-US" sz="2400" dirty="0" err="1"/>
                  <a:t>bepalen</a:t>
                </a:r>
                <a:r>
                  <a:rPr lang="en-US" sz="2400" dirty="0"/>
                  <a:t> van het </a:t>
                </a:r>
                <a:r>
                  <a:rPr lang="en-US" sz="2400" dirty="0" err="1" smtClean="0"/>
                  <a:t>significantieniveau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Hoeveel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risico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wil</a:t>
                </a:r>
                <a:r>
                  <a:rPr lang="en-US" sz="2400" dirty="0" smtClean="0"/>
                  <a:t> je </a:t>
                </a:r>
                <a:r>
                  <a:rPr lang="en-US" sz="2400" dirty="0" err="1" smtClean="0"/>
                  <a:t>nemen</a:t>
                </a:r>
                <a:r>
                  <a:rPr lang="en-US" sz="2400" dirty="0" smtClean="0"/>
                  <a:t> met </a:t>
                </a:r>
                <a:r>
                  <a:rPr lang="en-US" sz="2400" dirty="0" err="1" smtClean="0"/>
                  <a:t>onterecht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verwerpen</a:t>
                </a:r>
                <a:r>
                  <a:rPr lang="en-US" sz="2400" dirty="0" smtClean="0"/>
                  <a:t> van de </a:t>
                </a:r>
                <a:r>
                  <a:rPr lang="en-US" sz="2400" dirty="0" err="1" smtClean="0"/>
                  <a:t>nulhypothese</a:t>
                </a:r>
                <a:r>
                  <a:rPr lang="en-US" sz="2400" dirty="0" smtClean="0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nl-NL" sz="2400" dirty="0"/>
              </a:p>
              <a:p>
                <a:r>
                  <a:rPr lang="en-US" sz="2400" b="1" dirty="0" err="1"/>
                  <a:t>Stap</a:t>
                </a:r>
                <a:r>
                  <a:rPr lang="en-US" sz="2400" b="1" dirty="0"/>
                  <a:t> </a:t>
                </a:r>
                <a:r>
                  <a:rPr lang="en-US" sz="2400" b="1" dirty="0" smtClean="0"/>
                  <a:t>3: </a:t>
                </a:r>
                <a:r>
                  <a:rPr lang="en-US" sz="2400" dirty="0" err="1"/>
                  <a:t>verzamelen</a:t>
                </a:r>
                <a:r>
                  <a:rPr lang="en-US" sz="2400" dirty="0"/>
                  <a:t> van data</a:t>
                </a:r>
                <a:endParaRPr lang="en-US" sz="2400" dirty="0"/>
              </a:p>
              <a:p>
                <a:endParaRPr lang="en-US" sz="2400" b="1" dirty="0" smtClean="0"/>
              </a:p>
              <a:p>
                <a:r>
                  <a:rPr lang="en-US" sz="2400" b="1" dirty="0" err="1" smtClean="0"/>
                  <a:t>Stap</a:t>
                </a:r>
                <a:r>
                  <a:rPr lang="en-US" sz="2400" b="1" dirty="0" smtClean="0"/>
                  <a:t> 4: </a:t>
                </a:r>
                <a:r>
                  <a:rPr lang="en-US" sz="2400" dirty="0" err="1" smtClean="0"/>
                  <a:t>bepalen</a:t>
                </a:r>
                <a:r>
                  <a:rPr lang="en-US" sz="2400" dirty="0" smtClean="0"/>
                  <a:t> van de </a:t>
                </a:r>
                <a:r>
                  <a:rPr lang="en-US" sz="2400" dirty="0" err="1" smtClean="0"/>
                  <a:t>toetsingsgrootheid</a:t>
                </a: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Het </a:t>
                </a:r>
                <a:r>
                  <a:rPr lang="en-US" sz="2400" dirty="0" err="1" smtClean="0"/>
                  <a:t>significantieniveau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bepaalt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waar</a:t>
                </a:r>
                <a:r>
                  <a:rPr lang="en-US" sz="2400" dirty="0" smtClean="0"/>
                  <a:t> de </a:t>
                </a:r>
                <a:r>
                  <a:rPr lang="en-US" sz="2400" dirty="0" err="1" smtClean="0"/>
                  <a:t>grens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ligt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tussen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handhaven</a:t>
                </a:r>
                <a:r>
                  <a:rPr lang="en-US" sz="2400" dirty="0" smtClean="0"/>
                  <a:t> / </a:t>
                </a:r>
                <a:r>
                  <a:rPr lang="en-US" sz="2400" dirty="0" err="1" smtClean="0"/>
                  <a:t>verwerpen</a:t>
                </a:r>
                <a:r>
                  <a:rPr lang="en-US" sz="2400" dirty="0" smtClean="0"/>
                  <a:t> van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r>
                  <a:rPr lang="en-US" sz="2400" b="1" dirty="0" err="1" smtClean="0"/>
                  <a:t>Stap</a:t>
                </a:r>
                <a:r>
                  <a:rPr lang="en-US" sz="2400" b="1" dirty="0" smtClean="0"/>
                  <a:t> 5: </a:t>
                </a:r>
                <a:r>
                  <a:rPr lang="en-US" sz="2400" dirty="0" err="1" smtClean="0"/>
                  <a:t>geef</a:t>
                </a:r>
                <a:r>
                  <a:rPr lang="en-US" sz="2400" dirty="0" smtClean="0"/>
                  <a:t> de </a:t>
                </a:r>
                <a:r>
                  <a:rPr lang="en-US" sz="2400" dirty="0" err="1" smtClean="0"/>
                  <a:t>conclusie</a:t>
                </a:r>
                <a:r>
                  <a:rPr lang="en-US" sz="2400" dirty="0" smtClean="0"/>
                  <a:t> van de </a:t>
                </a:r>
                <a:r>
                  <a:rPr lang="en-US" sz="2400" dirty="0" err="1" smtClean="0"/>
                  <a:t>hypothesetoets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formuleer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deze</a:t>
                </a:r>
                <a:r>
                  <a:rPr lang="en-US" sz="2400" dirty="0" smtClean="0"/>
                  <a:t> in de </a:t>
                </a:r>
                <a:r>
                  <a:rPr lang="en-US" sz="2400" dirty="0" err="1" smtClean="0"/>
                  <a:t>originele</a:t>
                </a:r>
                <a:r>
                  <a:rPr lang="en-US" sz="2400" dirty="0" smtClean="0"/>
                  <a:t> context </a:t>
                </a:r>
              </a:p>
              <a:p>
                <a:endParaRPr lang="en-US" sz="2400" b="1" dirty="0"/>
              </a:p>
            </p:txBody>
          </p:sp>
        </mc:Choice>
        <mc:Fallback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683800" cy="4246562"/>
              </a:xfrm>
              <a:blipFill>
                <a:blip r:embed="rId2"/>
                <a:stretch>
                  <a:fillRect l="-1711" t="-2296" b="-3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1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pPr eaLnBrk="1" hangingPunct="1"/>
            <a:r>
              <a:rPr lang="en-US" dirty="0" smtClean="0"/>
              <a:t>Type-I </a:t>
            </a:r>
            <a:r>
              <a:rPr lang="en-US" dirty="0" err="1" smtClean="0"/>
              <a:t>en</a:t>
            </a:r>
            <a:r>
              <a:rPr lang="en-US" dirty="0" smtClean="0"/>
              <a:t> type-II </a:t>
            </a:r>
            <a:r>
              <a:rPr lang="en-US" dirty="0" err="1" smtClean="0"/>
              <a:t>fouten</a:t>
            </a:r>
            <a:endParaRPr lang="nl-NL" dirty="0" smtClean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812800" y="1773238"/>
            <a:ext cx="10683800" cy="4246562"/>
          </a:xfrm>
        </p:spPr>
        <p:txBody>
          <a:bodyPr/>
          <a:lstStyle/>
          <a:p>
            <a:r>
              <a:rPr lang="en-US" sz="2400" dirty="0" err="1" smtClean="0"/>
              <a:t>Helaas</a:t>
            </a:r>
            <a:r>
              <a:rPr lang="en-US" sz="2400" dirty="0" smtClean="0"/>
              <a:t> </a:t>
            </a:r>
            <a:r>
              <a:rPr lang="en-US" sz="2400" dirty="0" err="1" smtClean="0"/>
              <a:t>zijn</a:t>
            </a:r>
            <a:r>
              <a:rPr lang="en-US" sz="2400" dirty="0" smtClean="0"/>
              <a:t> </a:t>
            </a:r>
            <a:r>
              <a:rPr lang="en-US" sz="2400" dirty="0" err="1" smtClean="0"/>
              <a:t>er</a:t>
            </a:r>
            <a:r>
              <a:rPr lang="en-US" sz="2400" dirty="0" smtClean="0"/>
              <a:t> </a:t>
            </a:r>
            <a:r>
              <a:rPr lang="en-US" sz="2400" dirty="0" err="1" smtClean="0"/>
              <a:t>soms</a:t>
            </a:r>
            <a:r>
              <a:rPr lang="en-US" sz="2400" dirty="0" smtClean="0"/>
              <a:t> </a:t>
            </a:r>
            <a:r>
              <a:rPr lang="en-US" sz="2400" dirty="0" err="1" smtClean="0"/>
              <a:t>verschillen</a:t>
            </a:r>
            <a:r>
              <a:rPr lang="en-US" sz="2400" dirty="0" smtClean="0"/>
              <a:t> </a:t>
            </a:r>
            <a:r>
              <a:rPr lang="en-US" sz="2400" dirty="0" err="1" smtClean="0"/>
              <a:t>tussen</a:t>
            </a:r>
            <a:r>
              <a:rPr lang="en-US" sz="2400" dirty="0" smtClean="0"/>
              <a:t> het </a:t>
            </a:r>
            <a:r>
              <a:rPr lang="en-US" sz="2400" dirty="0" err="1" smtClean="0"/>
              <a:t>vonnis</a:t>
            </a:r>
            <a:r>
              <a:rPr lang="en-US" sz="2400" dirty="0" smtClean="0"/>
              <a:t> van </a:t>
            </a:r>
            <a:r>
              <a:rPr lang="en-US" sz="2400" dirty="0" err="1" smtClean="0"/>
              <a:t>een</a:t>
            </a:r>
            <a:r>
              <a:rPr lang="en-US" sz="2400" dirty="0" smtClean="0"/>
              <a:t> </a:t>
            </a:r>
            <a:r>
              <a:rPr lang="en-US" sz="2400" dirty="0" err="1" smtClean="0"/>
              <a:t>rechter</a:t>
            </a:r>
            <a:r>
              <a:rPr lang="en-US" sz="2400" dirty="0" smtClean="0"/>
              <a:t> (</a:t>
            </a:r>
            <a:r>
              <a:rPr lang="en-US" sz="2400" b="1" dirty="0" err="1" smtClean="0">
                <a:solidFill>
                  <a:schemeClr val="accent1"/>
                </a:solidFill>
              </a:rPr>
              <a:t>conclusie</a:t>
            </a:r>
            <a:r>
              <a:rPr lang="en-US" sz="2400" dirty="0" smtClean="0"/>
              <a:t>)</a:t>
            </a:r>
            <a:r>
              <a:rPr lang="en-US" sz="2400" dirty="0"/>
              <a:t> </a:t>
            </a:r>
            <a:r>
              <a:rPr lang="en-US" sz="2400" dirty="0" err="1" smtClean="0"/>
              <a:t>en</a:t>
            </a:r>
            <a:r>
              <a:rPr lang="en-US" sz="2400" dirty="0" smtClean="0"/>
              <a:t> de </a:t>
            </a:r>
            <a:r>
              <a:rPr lang="en-US" sz="2400" dirty="0" err="1" smtClean="0"/>
              <a:t>daadwerkelijke</a:t>
            </a:r>
            <a:r>
              <a:rPr lang="en-US" sz="2400" dirty="0" smtClean="0"/>
              <a:t> </a:t>
            </a:r>
            <a:r>
              <a:rPr lang="en-US" sz="2400" dirty="0" err="1" smtClean="0"/>
              <a:t>realiteit</a:t>
            </a:r>
            <a:r>
              <a:rPr lang="en-US" sz="2400" dirty="0" smtClean="0"/>
              <a:t>. </a:t>
            </a:r>
            <a:r>
              <a:rPr lang="en-US" sz="2400" dirty="0" err="1" smtClean="0"/>
              <a:t>Dit</a:t>
            </a:r>
            <a:r>
              <a:rPr lang="en-US" sz="2400" dirty="0" smtClean="0"/>
              <a:t> </a:t>
            </a:r>
            <a:r>
              <a:rPr lang="en-US" sz="2400" dirty="0" err="1" smtClean="0"/>
              <a:t>verstaan</a:t>
            </a:r>
            <a:r>
              <a:rPr lang="en-US" sz="2400" dirty="0" smtClean="0"/>
              <a:t> we </a:t>
            </a:r>
            <a:r>
              <a:rPr lang="en-US" sz="2400" dirty="0" err="1" smtClean="0"/>
              <a:t>onder</a:t>
            </a:r>
            <a:r>
              <a:rPr lang="en-US" sz="2400" dirty="0" smtClean="0"/>
              <a:t> </a:t>
            </a:r>
            <a:r>
              <a:rPr lang="en-US" sz="2400" dirty="0" err="1" smtClean="0"/>
              <a:t>gerechtelijke</a:t>
            </a:r>
            <a:r>
              <a:rPr lang="en-US" sz="2400" dirty="0" smtClean="0"/>
              <a:t> </a:t>
            </a:r>
            <a:r>
              <a:rPr lang="en-US" sz="2400" dirty="0" err="1" smtClean="0"/>
              <a:t>dwalingen</a:t>
            </a:r>
            <a:r>
              <a:rPr lang="en-US" sz="2400" dirty="0" smtClean="0"/>
              <a:t>:</a:t>
            </a:r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-35" r="134" b="22906"/>
          <a:stretch/>
        </p:blipFill>
        <p:spPr>
          <a:xfrm>
            <a:off x="6888088" y="2632316"/>
            <a:ext cx="3456384" cy="27568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99456" y="5536077"/>
            <a:ext cx="42484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RijksoverheidSansText" panose="020B0503040202060203" pitchFamily="34" charset="0"/>
              </a:rPr>
              <a:t>Type-I </a:t>
            </a:r>
            <a:r>
              <a:rPr lang="en-US" b="1" dirty="0" err="1" smtClean="0">
                <a:latin typeface="RijksoverheidSansText" panose="020B0503040202060203" pitchFamily="34" charset="0"/>
              </a:rPr>
              <a:t>fout</a:t>
            </a:r>
            <a:r>
              <a:rPr lang="en-US" b="1" dirty="0" smtClean="0">
                <a:latin typeface="RijksoverheidSansText" panose="020B0503040202060203" pitchFamily="34" charset="0"/>
              </a:rPr>
              <a:t>: </a:t>
            </a:r>
            <a:r>
              <a:rPr lang="en-US" dirty="0" err="1" smtClean="0">
                <a:latin typeface="RijksoverheidSansText" panose="020B0503040202060203" pitchFamily="34" charset="0"/>
              </a:rPr>
              <a:t>onterecht</a:t>
            </a:r>
            <a:r>
              <a:rPr lang="en-US" dirty="0" smtClean="0">
                <a:latin typeface="RijksoverheidSansText" panose="020B0503040202060203" pitchFamily="34" charset="0"/>
              </a:rPr>
              <a:t> </a:t>
            </a:r>
            <a:r>
              <a:rPr lang="en-US" dirty="0" err="1" smtClean="0">
                <a:latin typeface="RijksoverheidSansText" panose="020B0503040202060203" pitchFamily="34" charset="0"/>
              </a:rPr>
              <a:t>veroordeeld</a:t>
            </a:r>
            <a:endParaRPr lang="en-US" dirty="0" smtClean="0">
              <a:latin typeface="RijksoverheidSansText" panose="020B0503040202060203" pitchFamily="34" charset="0"/>
            </a:endParaRPr>
          </a:p>
          <a:p>
            <a:pPr algn="ctr"/>
            <a:r>
              <a:rPr lang="en-US" i="1" dirty="0" err="1" smtClean="0">
                <a:latin typeface="RijksoverheidSansText" panose="020B0503040202060203" pitchFamily="34" charset="0"/>
              </a:rPr>
              <a:t>Massale</a:t>
            </a:r>
            <a:r>
              <a:rPr lang="en-US" i="1" dirty="0" smtClean="0">
                <a:latin typeface="RijksoverheidSansText" panose="020B0503040202060203" pitchFamily="34" charset="0"/>
              </a:rPr>
              <a:t> </a:t>
            </a:r>
            <a:r>
              <a:rPr lang="en-US" i="1" dirty="0" err="1" smtClean="0">
                <a:latin typeface="RijksoverheidSansText" panose="020B0503040202060203" pitchFamily="34" charset="0"/>
              </a:rPr>
              <a:t>arrestaties</a:t>
            </a:r>
            <a:r>
              <a:rPr lang="en-US" i="1" dirty="0" smtClean="0">
                <a:latin typeface="RijksoverheidSansText" panose="020B0503040202060203" pitchFamily="34" charset="0"/>
              </a:rPr>
              <a:t> in El Salvador </a:t>
            </a:r>
            <a:endParaRPr lang="nl-NL" i="1" dirty="0">
              <a:latin typeface="RijksoverheidSansText" panose="020B050304020206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90338" y="5516329"/>
            <a:ext cx="54648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RijksoverheidSansText" panose="020B0503040202060203" pitchFamily="34" charset="0"/>
              </a:rPr>
              <a:t>Type-II </a:t>
            </a:r>
            <a:r>
              <a:rPr lang="en-US" b="1" dirty="0" err="1" smtClean="0">
                <a:latin typeface="RijksoverheidSansText" panose="020B0503040202060203" pitchFamily="34" charset="0"/>
              </a:rPr>
              <a:t>fout</a:t>
            </a:r>
            <a:r>
              <a:rPr lang="en-US" b="1" dirty="0" smtClean="0">
                <a:latin typeface="RijksoverheidSansText" panose="020B0503040202060203" pitchFamily="34" charset="0"/>
              </a:rPr>
              <a:t>: </a:t>
            </a:r>
            <a:r>
              <a:rPr lang="en-US" dirty="0" err="1" smtClean="0">
                <a:latin typeface="RijksoverheidSansText" panose="020B0503040202060203" pitchFamily="34" charset="0"/>
              </a:rPr>
              <a:t>onterecht</a:t>
            </a:r>
            <a:r>
              <a:rPr lang="en-US" dirty="0" smtClean="0">
                <a:latin typeface="RijksoverheidSansText" panose="020B0503040202060203" pitchFamily="34" charset="0"/>
              </a:rPr>
              <a:t> </a:t>
            </a:r>
            <a:r>
              <a:rPr lang="en-US" dirty="0" err="1" smtClean="0">
                <a:latin typeface="RijksoverheidSansText" panose="020B0503040202060203" pitchFamily="34" charset="0"/>
              </a:rPr>
              <a:t>vrijuit</a:t>
            </a:r>
            <a:r>
              <a:rPr lang="en-US" dirty="0" smtClean="0">
                <a:latin typeface="RijksoverheidSansText" panose="020B0503040202060203" pitchFamily="34" charset="0"/>
              </a:rPr>
              <a:t> (</a:t>
            </a:r>
            <a:r>
              <a:rPr lang="en-US" dirty="0" err="1" smtClean="0">
                <a:latin typeface="RijksoverheidSansText" panose="020B0503040202060203" pitchFamily="34" charset="0"/>
              </a:rPr>
              <a:t>tijdens</a:t>
            </a:r>
            <a:r>
              <a:rPr lang="en-US" dirty="0" smtClean="0">
                <a:latin typeface="RijksoverheidSansText" panose="020B0503040202060203" pitchFamily="34" charset="0"/>
              </a:rPr>
              <a:t> </a:t>
            </a:r>
            <a:r>
              <a:rPr lang="en-US" dirty="0" err="1" smtClean="0">
                <a:latin typeface="RijksoverheidSansText" panose="020B0503040202060203" pitchFamily="34" charset="0"/>
              </a:rPr>
              <a:t>carrière</a:t>
            </a:r>
            <a:r>
              <a:rPr lang="en-US" dirty="0" smtClean="0">
                <a:latin typeface="RijksoverheidSansText" panose="020B0503040202060203" pitchFamily="34" charset="0"/>
              </a:rPr>
              <a:t>)</a:t>
            </a:r>
          </a:p>
          <a:p>
            <a:pPr algn="ctr"/>
            <a:r>
              <a:rPr lang="en-US" i="1" dirty="0" smtClean="0">
                <a:latin typeface="RijksoverheidSansText" panose="020B0503040202060203" pitchFamily="34" charset="0"/>
              </a:rPr>
              <a:t>Lance Armstrong</a:t>
            </a:r>
            <a:endParaRPr lang="nl-NL" i="1" dirty="0">
              <a:latin typeface="RijksoverheidSansText" panose="020B050304020206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3" y="2690071"/>
            <a:ext cx="5060335" cy="284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r>
              <a:rPr lang="en-US" dirty="0"/>
              <a:t>Type-I </a:t>
            </a:r>
            <a:r>
              <a:rPr lang="en-US" dirty="0" err="1"/>
              <a:t>en</a:t>
            </a:r>
            <a:r>
              <a:rPr lang="en-US" dirty="0"/>
              <a:t> type-II </a:t>
            </a:r>
            <a:r>
              <a:rPr lang="en-US" dirty="0" err="1"/>
              <a:t>fouten</a:t>
            </a:r>
            <a:endParaRPr lang="nl-NL" dirty="0" smtClean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812800" y="1773238"/>
            <a:ext cx="10683800" cy="4246562"/>
          </a:xfrm>
        </p:spPr>
        <p:txBody>
          <a:bodyPr/>
          <a:lstStyle/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r>
              <a:rPr lang="en-US" sz="2400" b="1" dirty="0" err="1" smtClean="0"/>
              <a:t>Doel</a:t>
            </a:r>
            <a:r>
              <a:rPr lang="en-US" sz="2400" b="1" dirty="0" smtClean="0"/>
              <a:t>: </a:t>
            </a:r>
            <a:r>
              <a:rPr lang="en-US" sz="2400" dirty="0" err="1" smtClean="0"/>
              <a:t>zoveel</a:t>
            </a:r>
            <a:r>
              <a:rPr lang="en-US" sz="2400" dirty="0" smtClean="0"/>
              <a:t> </a:t>
            </a:r>
            <a:r>
              <a:rPr lang="en-US" sz="2400" dirty="0" err="1" smtClean="0"/>
              <a:t>veel</a:t>
            </a:r>
            <a:r>
              <a:rPr lang="en-US" sz="2400" dirty="0" smtClean="0"/>
              <a:t> </a:t>
            </a:r>
            <a:r>
              <a:rPr lang="en-US" sz="2400" dirty="0" err="1" smtClean="0"/>
              <a:t>mogelijk</a:t>
            </a:r>
            <a:r>
              <a:rPr lang="en-US" sz="2400" dirty="0" smtClean="0"/>
              <a:t> </a:t>
            </a:r>
            <a:r>
              <a:rPr lang="en-US" sz="2400" dirty="0" err="1" smtClean="0"/>
              <a:t>juiste</a:t>
            </a:r>
            <a:r>
              <a:rPr lang="en-US" sz="2400" dirty="0" smtClean="0"/>
              <a:t> </a:t>
            </a:r>
            <a:r>
              <a:rPr lang="en-US" sz="2400" dirty="0" err="1" smtClean="0"/>
              <a:t>conclusies</a:t>
            </a:r>
            <a:r>
              <a:rPr lang="en-US" sz="2400" dirty="0" smtClean="0"/>
              <a:t> </a:t>
            </a:r>
            <a:r>
              <a:rPr lang="en-US" sz="2400" dirty="0" err="1" smtClean="0"/>
              <a:t>trekken</a:t>
            </a:r>
            <a:r>
              <a:rPr lang="en-US" sz="2400" dirty="0" smtClean="0"/>
              <a:t> (</a:t>
            </a:r>
            <a:r>
              <a:rPr lang="en-US" sz="2400" dirty="0" err="1" smtClean="0"/>
              <a:t>groene</a:t>
            </a:r>
            <a:r>
              <a:rPr lang="en-US" sz="2400" dirty="0" smtClean="0"/>
              <a:t> </a:t>
            </a:r>
            <a:r>
              <a:rPr lang="en-US" sz="2400" dirty="0" err="1" smtClean="0"/>
              <a:t>cellen</a:t>
            </a:r>
            <a:r>
              <a:rPr lang="en-US" sz="2400" dirty="0" smtClean="0"/>
              <a:t>)</a:t>
            </a:r>
          </a:p>
          <a:p>
            <a:r>
              <a:rPr lang="en-US" sz="2400" b="1" dirty="0" err="1" smtClean="0"/>
              <a:t>Probleem</a:t>
            </a:r>
            <a:r>
              <a:rPr lang="en-US" sz="2400" b="1" dirty="0" smtClean="0"/>
              <a:t>: </a:t>
            </a:r>
            <a:r>
              <a:rPr lang="en-US" sz="2400" dirty="0" smtClean="0"/>
              <a:t>trade-off </a:t>
            </a:r>
            <a:r>
              <a:rPr lang="en-US" sz="2400" dirty="0" err="1" smtClean="0"/>
              <a:t>tussen</a:t>
            </a:r>
            <a:r>
              <a:rPr lang="en-US" sz="2400" dirty="0" smtClean="0"/>
              <a:t> type-I </a:t>
            </a:r>
            <a:r>
              <a:rPr lang="en-US" sz="2400" dirty="0" err="1" smtClean="0"/>
              <a:t>fouten</a:t>
            </a:r>
            <a:r>
              <a:rPr lang="en-US" sz="2400" dirty="0" smtClean="0"/>
              <a:t> </a:t>
            </a:r>
            <a:r>
              <a:rPr lang="en-US" sz="2400" dirty="0" err="1" smtClean="0"/>
              <a:t>en</a:t>
            </a:r>
            <a:r>
              <a:rPr lang="en-US" sz="2400" dirty="0" smtClean="0"/>
              <a:t> type-II </a:t>
            </a:r>
            <a:r>
              <a:rPr lang="en-US" sz="2400" dirty="0" err="1" smtClean="0"/>
              <a:t>fouten</a:t>
            </a:r>
            <a:endParaRPr lang="en-US" sz="24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1676275"/>
                  </p:ext>
                </p:extLst>
              </p:nvPr>
            </p:nvGraphicFramePr>
            <p:xfrm>
              <a:off x="358056" y="1752991"/>
              <a:ext cx="11593288" cy="318484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98322">
                      <a:extLst>
                        <a:ext uri="{9D8B030D-6E8A-4147-A177-3AD203B41FA5}">
                          <a16:colId xmlns:a16="http://schemas.microsoft.com/office/drawing/2014/main" val="3888660024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4040529881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1109201077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2539498206"/>
                        </a:ext>
                      </a:extLst>
                    </a:gridCol>
                  </a:tblGrid>
                  <a:tr h="543145">
                    <a:tc>
                      <a:txBody>
                        <a:bodyPr/>
                        <a:lstStyle/>
                        <a:p>
                          <a:pPr algn="ctr"/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 smtClean="0">
                              <a:latin typeface="RijksoverheidSansText" panose="020B0503040202060203" pitchFamily="34" charset="0"/>
                            </a:rPr>
                            <a:t>Conclusie</a:t>
                          </a:r>
                          <a:endParaRPr lang="nl-NL" sz="20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8442582"/>
                      </a:ext>
                    </a:extLst>
                  </a:tr>
                  <a:tr h="543145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 smtClean="0">
                              <a:latin typeface="RijksoverheidSansText" panose="020B0503040202060203" pitchFamily="34" charset="0"/>
                            </a:rPr>
                            <a:t>Werkelijkheid</a:t>
                          </a:r>
                          <a:endParaRPr lang="nl-NL" sz="20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2000" dirty="0" smtClean="0">
                              <a:latin typeface="RijksoverheidSansText" panose="020B0503040202060203" pitchFamily="34" charset="0"/>
                            </a:rPr>
                            <a:t> is waar</a:t>
                          </a:r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2000" dirty="0" smtClean="0">
                              <a:latin typeface="RijksoverheidSansText" panose="020B0503040202060203" pitchFamily="34" charset="0"/>
                            </a:rPr>
                            <a:t> is niet waar</a:t>
                          </a:r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7621058"/>
                      </a:ext>
                    </a:extLst>
                  </a:tr>
                  <a:tr h="1092712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2000" dirty="0" smtClean="0">
                              <a:latin typeface="RijksoverheidSansText" panose="020B0503040202060203" pitchFamily="34" charset="0"/>
                            </a:rPr>
                            <a:t> is waar</a:t>
                          </a:r>
                        </a:p>
                        <a:p>
                          <a:pPr algn="ctr"/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(</a:t>
                          </a:r>
                          <a:r>
                            <a:rPr lang="en-US" sz="2000" dirty="0" err="1" smtClean="0">
                              <a:latin typeface="RijksoverheidSansText" panose="020B0503040202060203" pitchFamily="34" charset="0"/>
                            </a:rPr>
                            <a:t>verdacht</a:t>
                          </a:r>
                          <a:r>
                            <a:rPr lang="en-US" sz="2000" baseline="0" dirty="0" err="1" smtClean="0">
                              <a:latin typeface="RijksoverheidSansText" panose="020B0503040202060203" pitchFamily="34" charset="0"/>
                            </a:rPr>
                            <a:t>e</a:t>
                          </a:r>
                          <a:r>
                            <a:rPr lang="en-US" sz="2000" baseline="0" dirty="0" smtClean="0">
                              <a:latin typeface="RijksoverheidSansText" panose="020B0503040202060203" pitchFamily="34" charset="0"/>
                            </a:rPr>
                            <a:t> is </a:t>
                          </a:r>
                          <a:r>
                            <a:rPr lang="en-US" sz="2000" baseline="0" dirty="0" err="1" smtClean="0">
                              <a:latin typeface="RijksoverheidSansText" panose="020B0503040202060203" pitchFamily="34" charset="0"/>
                            </a:rPr>
                            <a:t>onschuldig</a:t>
                          </a:r>
                          <a:r>
                            <a:rPr lang="en-US" sz="2000" baseline="0" dirty="0" smtClean="0"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terecht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vrijgesproken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onterecht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veroordeeld</a:t>
                          </a:r>
                          <a:endParaRPr lang="en-US" sz="200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(type-I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67782"/>
                      </a:ext>
                    </a:extLst>
                  </a:tr>
                  <a:tr h="543145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2000" dirty="0" smtClean="0">
                              <a:latin typeface="RijksoverheidSansText" panose="020B0503040202060203" pitchFamily="34" charset="0"/>
                            </a:rPr>
                            <a:t> is niet waar</a:t>
                          </a:r>
                        </a:p>
                        <a:p>
                          <a:pPr algn="ctr"/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(</a:t>
                          </a:r>
                          <a:r>
                            <a:rPr lang="en-US" sz="2000" dirty="0" err="1" smtClean="0"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 is </a:t>
                          </a:r>
                          <a:r>
                            <a:rPr lang="en-US" sz="2000" dirty="0" err="1" smtClean="0">
                              <a:latin typeface="RijksoverheidSansText" panose="020B0503040202060203" pitchFamily="34" charset="0"/>
                            </a:rPr>
                            <a:t>schuldig</a:t>
                          </a:r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onterecht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vrijgesproken</a:t>
                          </a:r>
                          <a:endParaRPr lang="en-US" sz="2000" baseline="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  <a:p>
                          <a:pPr algn="ctr"/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(type-II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terecht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veroordeeld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93757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1676275"/>
                  </p:ext>
                </p:extLst>
              </p:nvPr>
            </p:nvGraphicFramePr>
            <p:xfrm>
              <a:off x="358056" y="1752991"/>
              <a:ext cx="11593288" cy="318484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98322">
                      <a:extLst>
                        <a:ext uri="{9D8B030D-6E8A-4147-A177-3AD203B41FA5}">
                          <a16:colId xmlns:a16="http://schemas.microsoft.com/office/drawing/2014/main" val="3888660024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4040529881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1109201077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2539498206"/>
                        </a:ext>
                      </a:extLst>
                    </a:gridCol>
                  </a:tblGrid>
                  <a:tr h="543145">
                    <a:tc>
                      <a:txBody>
                        <a:bodyPr/>
                        <a:lstStyle/>
                        <a:p>
                          <a:pPr algn="ctr"/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 smtClean="0">
                              <a:latin typeface="RijksoverheidSansText" panose="020B0503040202060203" pitchFamily="34" charset="0"/>
                            </a:rPr>
                            <a:t>Conclusie</a:t>
                          </a:r>
                          <a:endParaRPr lang="nl-NL" sz="20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8442582"/>
                      </a:ext>
                    </a:extLst>
                  </a:tr>
                  <a:tr h="543145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 smtClean="0">
                              <a:latin typeface="RijksoverheidSansText" panose="020B0503040202060203" pitchFamily="34" charset="0"/>
                            </a:rPr>
                            <a:t>Werkelijkheid</a:t>
                          </a:r>
                          <a:endParaRPr lang="nl-NL" sz="20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632" t="-100000" r="-100632" b="-4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000" t="-100000" r="-420" b="-40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7621058"/>
                      </a:ext>
                    </a:extLst>
                  </a:tr>
                  <a:tr h="1092712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210" t="-100000" r="-200210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terecht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vrijgesproken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onterecht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veroordeeld</a:t>
                          </a:r>
                          <a:endParaRPr lang="en-US" sz="200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(type-I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67782"/>
                      </a:ext>
                    </a:extLst>
                  </a:tr>
                  <a:tr h="1005840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210" t="-218182" r="-200210" b="-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onterecht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vrijgesproken</a:t>
                          </a:r>
                          <a:endParaRPr lang="en-US" sz="2000" baseline="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  <a:p>
                          <a:pPr algn="ctr"/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(type-II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terecht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veroordeeld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937575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0505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r>
              <a:rPr lang="en-US" dirty="0"/>
              <a:t>Type-I </a:t>
            </a:r>
            <a:r>
              <a:rPr lang="en-US" dirty="0" err="1"/>
              <a:t>en</a:t>
            </a:r>
            <a:r>
              <a:rPr lang="en-US" dirty="0"/>
              <a:t> type-II </a:t>
            </a:r>
            <a:r>
              <a:rPr lang="en-US" dirty="0" err="1"/>
              <a:t>fouten</a:t>
            </a: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683800" cy="4246562"/>
              </a:xfrm>
            </p:spPr>
            <p:txBody>
              <a:bodyPr/>
              <a:lstStyle/>
              <a:p>
                <a:r>
                  <a:rPr lang="en-US" sz="2400" b="1" dirty="0" smtClean="0"/>
                  <a:t>Probleem: </a:t>
                </a:r>
                <a:r>
                  <a:rPr lang="en-US" sz="2400" dirty="0" smtClean="0"/>
                  <a:t>trade-off </a:t>
                </a:r>
                <a:r>
                  <a:rPr lang="en-US" sz="2400" dirty="0" err="1" smtClean="0"/>
                  <a:t>tussen</a:t>
                </a:r>
                <a:r>
                  <a:rPr lang="en-US" sz="2400" dirty="0" smtClean="0"/>
                  <a:t> type-I </a:t>
                </a:r>
                <a:r>
                  <a:rPr lang="en-US" sz="2400" dirty="0" err="1" smtClean="0"/>
                  <a:t>fouten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en</a:t>
                </a:r>
                <a:r>
                  <a:rPr lang="en-US" sz="2400" dirty="0" smtClean="0"/>
                  <a:t> type-II </a:t>
                </a:r>
                <a:r>
                  <a:rPr lang="en-US" sz="2400" dirty="0" err="1" smtClean="0"/>
                  <a:t>fouten</a:t>
                </a:r>
                <a:endParaRPr lang="en-US" sz="2400" dirty="0" smtClean="0"/>
              </a:p>
              <a:p>
                <a:endParaRPr lang="en-US" sz="24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Altijd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aannemen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betekent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geen</a:t>
                </a:r>
                <a:r>
                  <a:rPr lang="en-US" sz="2400" dirty="0" smtClean="0"/>
                  <a:t> type-I </a:t>
                </a:r>
                <a:r>
                  <a:rPr lang="en-US" sz="2400" dirty="0" err="1" smtClean="0"/>
                  <a:t>fout</a:t>
                </a:r>
                <a:r>
                  <a:rPr lang="en-US" sz="2400" dirty="0" smtClean="0"/>
                  <a:t>:</a:t>
                </a:r>
              </a:p>
              <a:p>
                <a:pPr marL="71755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Niemand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wordt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veroordeeld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echte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daders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gaan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altijd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vrijuit</a:t>
                </a:r>
                <a:r>
                  <a:rPr lang="en-US" sz="2400" dirty="0"/>
                  <a:t> </a:t>
                </a:r>
                <a:r>
                  <a:rPr lang="en-US" sz="2400" dirty="0" smtClean="0">
                    <a:sym typeface="Wingdings" panose="05000000000000000000" pitchFamily="2" charset="2"/>
                  </a:rPr>
                  <a:t></a:t>
                </a: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Altijd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verwerpen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betekent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geen</a:t>
                </a:r>
                <a:r>
                  <a:rPr lang="en-US" sz="2400" dirty="0" smtClean="0"/>
                  <a:t> type-II </a:t>
                </a:r>
                <a:r>
                  <a:rPr lang="en-US" sz="2400" dirty="0" err="1" smtClean="0"/>
                  <a:t>fout</a:t>
                </a:r>
                <a:r>
                  <a:rPr lang="en-US" sz="2400" dirty="0" smtClean="0"/>
                  <a:t>:</a:t>
                </a:r>
              </a:p>
              <a:p>
                <a:pPr marL="71755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Iedereen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wordt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veroordeeld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ook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veel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onschuldige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mensen</a:t>
                </a:r>
                <a:r>
                  <a:rPr lang="en-US" sz="2400" dirty="0"/>
                  <a:t> </a:t>
                </a:r>
                <a:r>
                  <a:rPr lang="en-US" sz="2400" dirty="0" smtClean="0">
                    <a:sym typeface="Wingdings" panose="05000000000000000000" pitchFamily="2" charset="2"/>
                  </a:rPr>
                  <a:t></a:t>
                </a:r>
              </a:p>
              <a:p>
                <a:pPr lvl="1" indent="0">
                  <a:buNone/>
                </a:pPr>
                <a:endParaRPr lang="en-US" sz="2400" dirty="0" smtClean="0">
                  <a:sym typeface="Wingdings" panose="05000000000000000000" pitchFamily="2" charset="2"/>
                </a:endParaRPr>
              </a:p>
              <a:p>
                <a:pPr algn="ctr"/>
                <a:r>
                  <a:rPr lang="en-US" sz="2400" b="1" dirty="0" err="1" smtClean="0">
                    <a:sym typeface="Wingdings" panose="05000000000000000000" pitchFamily="2" charset="2"/>
                  </a:rPr>
                  <a:t>Gewetensvraag</a:t>
                </a:r>
                <a:r>
                  <a:rPr lang="en-US" sz="2400" b="1" dirty="0" smtClean="0">
                    <a:sym typeface="Wingdings" panose="05000000000000000000" pitchFamily="2" charset="2"/>
                  </a:rPr>
                  <a:t>: </a:t>
                </a:r>
                <a:r>
                  <a:rPr lang="en-US" sz="2400" dirty="0" err="1" smtClean="0">
                    <a:sym typeface="Wingdings" panose="05000000000000000000" pitchFamily="2" charset="2"/>
                  </a:rPr>
                  <a:t>welk</a:t>
                </a:r>
                <a:r>
                  <a:rPr lang="en-US" sz="2400" dirty="0" smtClean="0">
                    <a:sym typeface="Wingdings" panose="05000000000000000000" pitchFamily="2" charset="2"/>
                  </a:rPr>
                  <a:t> type </a:t>
                </a:r>
                <a:r>
                  <a:rPr lang="en-US" sz="2400" dirty="0" err="1" smtClean="0">
                    <a:sym typeface="Wingdings" panose="05000000000000000000" pitchFamily="2" charset="2"/>
                  </a:rPr>
                  <a:t>fout</a:t>
                </a:r>
                <a:r>
                  <a:rPr lang="en-US" sz="2400" dirty="0" smtClean="0">
                    <a:sym typeface="Wingdings" panose="05000000000000000000" pitchFamily="2" charset="2"/>
                  </a:rPr>
                  <a:t> is </a:t>
                </a:r>
                <a:r>
                  <a:rPr lang="en-US" sz="2400" dirty="0" err="1" smtClean="0">
                    <a:sym typeface="Wingdings" panose="05000000000000000000" pitchFamily="2" charset="2"/>
                  </a:rPr>
                  <a:t>ernstiger</a:t>
                </a:r>
                <a:r>
                  <a:rPr lang="en-US" sz="2400" dirty="0" smtClean="0">
                    <a:sym typeface="Wingdings" panose="05000000000000000000" pitchFamily="2" charset="2"/>
                  </a:rPr>
                  <a:t>?</a:t>
                </a:r>
                <a:endParaRPr lang="en-US" sz="2400" b="1" dirty="0" smtClean="0"/>
              </a:p>
              <a:p>
                <a:pPr marL="717550" lvl="1" indent="-342900">
                  <a:buFont typeface="Arial" panose="020B0604020202020204" pitchFamily="34" charset="0"/>
                  <a:buChar char="•"/>
                </a:pPr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683800" cy="4246562"/>
              </a:xfrm>
              <a:blipFill>
                <a:blip r:embed="rId2"/>
                <a:stretch>
                  <a:fillRect l="-1711" t="-2296" b="-330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0047722"/>
                  </p:ext>
                </p:extLst>
              </p:nvPr>
            </p:nvGraphicFramePr>
            <p:xfrm>
              <a:off x="7968208" y="1243147"/>
              <a:ext cx="4103332" cy="238056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92088">
                      <a:extLst>
                        <a:ext uri="{9D8B030D-6E8A-4147-A177-3AD203B41FA5}">
                          <a16:colId xmlns:a16="http://schemas.microsoft.com/office/drawing/2014/main" val="3325512751"/>
                        </a:ext>
                      </a:extLst>
                    </a:gridCol>
                    <a:gridCol w="1011180">
                      <a:extLst>
                        <a:ext uri="{9D8B030D-6E8A-4147-A177-3AD203B41FA5}">
                          <a16:colId xmlns:a16="http://schemas.microsoft.com/office/drawing/2014/main" val="308288206"/>
                        </a:ext>
                      </a:extLst>
                    </a:gridCol>
                    <a:gridCol w="1055206">
                      <a:extLst>
                        <a:ext uri="{9D8B030D-6E8A-4147-A177-3AD203B41FA5}">
                          <a16:colId xmlns:a16="http://schemas.microsoft.com/office/drawing/2014/main" val="3928062777"/>
                        </a:ext>
                      </a:extLst>
                    </a:gridCol>
                    <a:gridCol w="1244858">
                      <a:extLst>
                        <a:ext uri="{9D8B030D-6E8A-4147-A177-3AD203B41FA5}">
                          <a16:colId xmlns:a16="http://schemas.microsoft.com/office/drawing/2014/main" val="2567640983"/>
                        </a:ext>
                      </a:extLst>
                    </a:gridCol>
                  </a:tblGrid>
                  <a:tr h="344461">
                    <a:tc>
                      <a:txBody>
                        <a:bodyPr/>
                        <a:lstStyle/>
                        <a:p>
                          <a:pPr algn="ctr"/>
                          <a:endParaRPr lang="nl-NL" sz="11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 err="1" smtClean="0">
                              <a:latin typeface="RijksoverheidSansText" panose="020B0503040202060203" pitchFamily="34" charset="0"/>
                            </a:rPr>
                            <a:t>Conclusie</a:t>
                          </a:r>
                          <a:endParaRPr lang="nl-NL" sz="11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1177223"/>
                      </a:ext>
                    </a:extLst>
                  </a:tr>
                  <a:tr h="344461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 err="1" smtClean="0">
                              <a:latin typeface="RijksoverheidSansText" panose="020B0503040202060203" pitchFamily="34" charset="0"/>
                            </a:rPr>
                            <a:t>Werkelijkheid</a:t>
                          </a:r>
                          <a:endParaRPr lang="nl-NL" sz="11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NL" sz="11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1100" dirty="0" smtClean="0">
                              <a:latin typeface="RijksoverheidSansText" panose="020B0503040202060203" pitchFamily="34" charset="0"/>
                            </a:rPr>
                            <a:t> is waar</a:t>
                          </a:r>
                          <a:endParaRPr lang="nl-NL" sz="11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1100" dirty="0" smtClean="0">
                              <a:latin typeface="RijksoverheidSansText" panose="020B0503040202060203" pitchFamily="34" charset="0"/>
                            </a:rPr>
                            <a:t> is niet waar</a:t>
                          </a:r>
                          <a:endParaRPr lang="nl-NL" sz="11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3640977"/>
                      </a:ext>
                    </a:extLst>
                  </a:tr>
                  <a:tr h="692996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1100" dirty="0" smtClean="0">
                              <a:latin typeface="RijksoverheidSansText" panose="020B0503040202060203" pitchFamily="34" charset="0"/>
                            </a:rPr>
                            <a:t> is waar</a:t>
                          </a:r>
                        </a:p>
                        <a:p>
                          <a:pPr algn="ctr"/>
                          <a:r>
                            <a:rPr lang="en-US" sz="1100" dirty="0" smtClean="0">
                              <a:latin typeface="RijksoverheidSansText" panose="020B0503040202060203" pitchFamily="34" charset="0"/>
                            </a:rPr>
                            <a:t>(</a:t>
                          </a:r>
                          <a:r>
                            <a:rPr lang="en-US" sz="1100" dirty="0" err="1" smtClean="0">
                              <a:latin typeface="RijksoverheidSansText" panose="020B0503040202060203" pitchFamily="34" charset="0"/>
                            </a:rPr>
                            <a:t>verdacht</a:t>
                          </a:r>
                          <a:r>
                            <a:rPr lang="en-US" sz="1100" baseline="0" dirty="0" err="1" smtClean="0">
                              <a:latin typeface="RijksoverheidSansText" panose="020B0503040202060203" pitchFamily="34" charset="0"/>
                            </a:rPr>
                            <a:t>e</a:t>
                          </a:r>
                          <a:r>
                            <a:rPr lang="en-US" sz="1100" baseline="0" dirty="0" smtClean="0">
                              <a:latin typeface="RijksoverheidSansText" panose="020B0503040202060203" pitchFamily="34" charset="0"/>
                            </a:rPr>
                            <a:t> is </a:t>
                          </a:r>
                          <a:r>
                            <a:rPr lang="en-US" sz="1100" baseline="0" dirty="0" err="1" smtClean="0">
                              <a:latin typeface="RijksoverheidSansText" panose="020B0503040202060203" pitchFamily="34" charset="0"/>
                            </a:rPr>
                            <a:t>onschuldig</a:t>
                          </a:r>
                          <a:r>
                            <a:rPr lang="en-US" sz="1100" baseline="0" dirty="0" smtClean="0"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11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terecht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vrijgesproken</a:t>
                          </a:r>
                          <a:endParaRPr lang="nl-NL" sz="11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onterecht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veroordeeld</a:t>
                          </a:r>
                          <a:endParaRPr lang="en-US" sz="110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  <a:p>
                          <a:pPr algn="ctr"/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(type-I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11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2712617"/>
                      </a:ext>
                    </a:extLst>
                  </a:tr>
                  <a:tr h="637902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1100" dirty="0" smtClean="0">
                              <a:latin typeface="RijksoverheidSansText" panose="020B0503040202060203" pitchFamily="34" charset="0"/>
                            </a:rPr>
                            <a:t> is </a:t>
                          </a:r>
                        </a:p>
                        <a:p>
                          <a:pPr algn="ctr"/>
                          <a:r>
                            <a:rPr lang="nl-NL" sz="1100" dirty="0" smtClean="0">
                              <a:latin typeface="RijksoverheidSansText" panose="020B0503040202060203" pitchFamily="34" charset="0"/>
                            </a:rPr>
                            <a:t>niet waar</a:t>
                          </a:r>
                        </a:p>
                        <a:p>
                          <a:pPr algn="ctr"/>
                          <a:r>
                            <a:rPr lang="en-US" sz="1100" dirty="0" smtClean="0">
                              <a:latin typeface="RijksoverheidSansText" panose="020B0503040202060203" pitchFamily="34" charset="0"/>
                            </a:rPr>
                            <a:t>(</a:t>
                          </a:r>
                          <a:r>
                            <a:rPr lang="en-US" sz="1100" dirty="0" err="1" smtClean="0"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100" dirty="0" smtClean="0">
                              <a:latin typeface="RijksoverheidSansText" panose="020B0503040202060203" pitchFamily="34" charset="0"/>
                            </a:rPr>
                            <a:t> is </a:t>
                          </a:r>
                          <a:r>
                            <a:rPr lang="en-US" sz="1100" dirty="0" err="1" smtClean="0">
                              <a:latin typeface="RijksoverheidSansText" panose="020B0503040202060203" pitchFamily="34" charset="0"/>
                            </a:rPr>
                            <a:t>schuldig</a:t>
                          </a:r>
                          <a:r>
                            <a:rPr lang="en-US" sz="1100" dirty="0" smtClean="0"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11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onterecht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vrijgesproken</a:t>
                          </a:r>
                          <a:endParaRPr lang="en-US" sz="1100" baseline="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  <a:p>
                          <a:pPr algn="ctr"/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(type-II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11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terecht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veroordeeld</a:t>
                          </a:r>
                          <a:endParaRPr lang="nl-NL" sz="11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332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0047722"/>
                  </p:ext>
                </p:extLst>
              </p:nvPr>
            </p:nvGraphicFramePr>
            <p:xfrm>
              <a:off x="7968208" y="1243147"/>
              <a:ext cx="4103332" cy="238056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92088">
                      <a:extLst>
                        <a:ext uri="{9D8B030D-6E8A-4147-A177-3AD203B41FA5}">
                          <a16:colId xmlns:a16="http://schemas.microsoft.com/office/drawing/2014/main" val="3325512751"/>
                        </a:ext>
                      </a:extLst>
                    </a:gridCol>
                    <a:gridCol w="1011180">
                      <a:extLst>
                        <a:ext uri="{9D8B030D-6E8A-4147-A177-3AD203B41FA5}">
                          <a16:colId xmlns:a16="http://schemas.microsoft.com/office/drawing/2014/main" val="308288206"/>
                        </a:ext>
                      </a:extLst>
                    </a:gridCol>
                    <a:gridCol w="1055206">
                      <a:extLst>
                        <a:ext uri="{9D8B030D-6E8A-4147-A177-3AD203B41FA5}">
                          <a16:colId xmlns:a16="http://schemas.microsoft.com/office/drawing/2014/main" val="3928062777"/>
                        </a:ext>
                      </a:extLst>
                    </a:gridCol>
                    <a:gridCol w="1244858">
                      <a:extLst>
                        <a:ext uri="{9D8B030D-6E8A-4147-A177-3AD203B41FA5}">
                          <a16:colId xmlns:a16="http://schemas.microsoft.com/office/drawing/2014/main" val="2567640983"/>
                        </a:ext>
                      </a:extLst>
                    </a:gridCol>
                  </a:tblGrid>
                  <a:tr h="344461">
                    <a:tc>
                      <a:txBody>
                        <a:bodyPr/>
                        <a:lstStyle/>
                        <a:p>
                          <a:pPr algn="ctr"/>
                          <a:endParaRPr lang="nl-NL" sz="11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 err="1" smtClean="0">
                              <a:latin typeface="RijksoverheidSansText" panose="020B0503040202060203" pitchFamily="34" charset="0"/>
                            </a:rPr>
                            <a:t>Conclusie</a:t>
                          </a:r>
                          <a:endParaRPr lang="nl-NL" sz="11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1177223"/>
                      </a:ext>
                    </a:extLst>
                  </a:tr>
                  <a:tr h="344461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 err="1" smtClean="0">
                              <a:latin typeface="RijksoverheidSansText" panose="020B0503040202060203" pitchFamily="34" charset="0"/>
                            </a:rPr>
                            <a:t>Werkelijkheid</a:t>
                          </a:r>
                          <a:endParaRPr lang="nl-NL" sz="11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NL" sz="11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0690" t="-103571" r="-118391" b="-510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30882" t="-103571" r="-980" b="-510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640977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8916" t="-90476" r="-228916" b="-1269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terecht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vrijgesproken</a:t>
                          </a:r>
                          <a:endParaRPr lang="nl-NL" sz="11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onterecht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veroordeeld</a:t>
                          </a:r>
                          <a:endParaRPr lang="en-US" sz="110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  <a:p>
                          <a:pPr algn="ctr"/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(type-I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11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2712617"/>
                      </a:ext>
                    </a:extLst>
                  </a:tr>
                  <a:tr h="929640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8916" t="-156863" r="-228916" b="-45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onterecht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vrijgesproken</a:t>
                          </a:r>
                          <a:endParaRPr lang="en-US" sz="1100" baseline="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  <a:p>
                          <a:pPr algn="ctr"/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(type-II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11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terecht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veroordeeld</a:t>
                          </a:r>
                          <a:endParaRPr lang="nl-NL" sz="11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3329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3008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pPr eaLnBrk="1" hangingPunct="1"/>
            <a:r>
              <a:rPr lang="en-US" dirty="0" err="1" smtClean="0"/>
              <a:t>Onderscheidend</a:t>
            </a:r>
            <a:r>
              <a:rPr lang="en-US" dirty="0" smtClean="0"/>
              <a:t> </a:t>
            </a:r>
            <a:r>
              <a:rPr lang="en-US" dirty="0" err="1" smtClean="0"/>
              <a:t>vermogen</a:t>
            </a: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683800" cy="4246562"/>
              </a:xfrm>
            </p:spPr>
            <p:txBody>
              <a:bodyPr/>
              <a:lstStyle/>
              <a:p>
                <a:r>
                  <a:rPr lang="en-US" sz="2400" dirty="0" smtClean="0"/>
                  <a:t>Het </a:t>
                </a:r>
                <a:r>
                  <a:rPr lang="en-US" sz="2400" dirty="0" err="1" smtClean="0"/>
                  <a:t>gekozen</a:t>
                </a:r>
                <a:r>
                  <a:rPr lang="en-US" sz="2400" b="1" dirty="0" smtClean="0"/>
                  <a:t> </a:t>
                </a:r>
                <a:r>
                  <a:rPr lang="en-US" sz="2400" b="1" dirty="0" err="1"/>
                  <a:t>s</a:t>
                </a:r>
                <a:r>
                  <a:rPr lang="en-US" sz="2400" b="1" dirty="0" err="1" smtClean="0"/>
                  <a:t>ignificantieniveau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bepaalt</a:t>
                </a:r>
                <a:r>
                  <a:rPr lang="en-US" sz="2400" dirty="0" smtClean="0"/>
                  <a:t> de </a:t>
                </a:r>
                <a:r>
                  <a:rPr lang="en-US" sz="2400" dirty="0" err="1" smtClean="0"/>
                  <a:t>kans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dat</a:t>
                </a:r>
                <a:r>
                  <a:rPr lang="en-US" sz="2400" dirty="0" smtClean="0"/>
                  <a:t> je </a:t>
                </a: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type-I </a:t>
                </a:r>
                <a:r>
                  <a:rPr lang="en-US" sz="2400" dirty="0" err="1" smtClean="0"/>
                  <a:t>fout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maakt</a:t>
                </a:r>
                <a:r>
                  <a:rPr lang="en-US" sz="2400" dirty="0" smtClean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Waar</a:t>
                </a:r>
                <a:r>
                  <a:rPr lang="en-US" sz="2400" dirty="0" smtClean="0"/>
                  <a:t> leg je de </a:t>
                </a:r>
                <a:r>
                  <a:rPr lang="en-US" sz="2400" dirty="0" err="1" smtClean="0"/>
                  <a:t>drempel</a:t>
                </a:r>
                <a:r>
                  <a:rPr lang="en-US" sz="2400" dirty="0" smtClean="0"/>
                  <a:t> van “</a:t>
                </a:r>
                <a:r>
                  <a:rPr lang="en-US" sz="2400" dirty="0" err="1" smtClean="0"/>
                  <a:t>redelijke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twijfel</a:t>
                </a:r>
                <a:r>
                  <a:rPr lang="en-US" sz="2400" dirty="0" smtClean="0"/>
                  <a:t>” </a:t>
                </a:r>
                <a:r>
                  <a:rPr lang="en-US" sz="2400" dirty="0" err="1" smtClean="0"/>
                  <a:t>bij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strafzaak</a:t>
                </a:r>
                <a:r>
                  <a:rPr lang="en-US" sz="2400" dirty="0" smtClean="0"/>
                  <a:t>? </a:t>
                </a:r>
              </a:p>
              <a:p>
                <a:pPr lvl="1" indent="0">
                  <a:buNone/>
                </a:pPr>
                <a:endParaRPr lang="en-US" sz="2400" dirty="0"/>
              </a:p>
              <a:p>
                <a:r>
                  <a:rPr lang="en-US" sz="2400" dirty="0" smtClean="0"/>
                  <a:t>Het </a:t>
                </a:r>
                <a:r>
                  <a:rPr lang="en-US" sz="2400" b="1" dirty="0" err="1" smtClean="0"/>
                  <a:t>onderscheidend</a:t>
                </a:r>
                <a:r>
                  <a:rPr lang="en-US" sz="2400" b="1" dirty="0" smtClean="0"/>
                  <a:t> </a:t>
                </a:r>
                <a:r>
                  <a:rPr lang="en-US" sz="2400" b="1" dirty="0" err="1" smtClean="0"/>
                  <a:t>vermogen</a:t>
                </a:r>
                <a:r>
                  <a:rPr lang="en-US" sz="2400" b="1" dirty="0" smtClean="0"/>
                  <a:t> </a:t>
                </a:r>
                <a:r>
                  <a:rPr lang="en-US" sz="2400" dirty="0" smtClean="0"/>
                  <a:t>van </a:t>
                </a: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hypothesetoets</a:t>
                </a:r>
                <a:r>
                  <a:rPr lang="en-US" sz="2400" dirty="0" smtClean="0"/>
                  <a:t> is in </a:t>
                </a:r>
                <a:r>
                  <a:rPr lang="en-US" sz="2400" dirty="0" err="1" smtClean="0"/>
                  <a:t>dat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geval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gelijk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aan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 smtClean="0"/>
                  <a:t>, </a:t>
                </a:r>
                <a:r>
                  <a:rPr lang="en-US" sz="2400" dirty="0" err="1" smtClean="0"/>
                  <a:t>waarbij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 smtClean="0"/>
                  <a:t> de </a:t>
                </a:r>
                <a:r>
                  <a:rPr lang="en-US" sz="2400" dirty="0" err="1" smtClean="0"/>
                  <a:t>kans</a:t>
                </a:r>
                <a:r>
                  <a:rPr lang="en-US" sz="2400" dirty="0" smtClean="0"/>
                  <a:t> op </a:t>
                </a: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type-II </a:t>
                </a:r>
                <a:r>
                  <a:rPr lang="en-US" sz="2400" dirty="0" err="1" smtClean="0"/>
                  <a:t>fout</a:t>
                </a:r>
                <a:r>
                  <a:rPr lang="en-US" sz="2400" dirty="0" smtClean="0"/>
                  <a:t> is.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683800" cy="4246562"/>
              </a:xfrm>
              <a:blipFill>
                <a:blip r:embed="rId2"/>
                <a:stretch>
                  <a:fillRect l="-1711" t="-229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8303913"/>
                  </p:ext>
                </p:extLst>
              </p:nvPr>
            </p:nvGraphicFramePr>
            <p:xfrm>
              <a:off x="191344" y="3717032"/>
              <a:ext cx="11416527" cy="247857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99581">
                      <a:extLst>
                        <a:ext uri="{9D8B030D-6E8A-4147-A177-3AD203B41FA5}">
                          <a16:colId xmlns:a16="http://schemas.microsoft.com/office/drawing/2014/main" val="3888660024"/>
                        </a:ext>
                      </a:extLst>
                    </a:gridCol>
                    <a:gridCol w="2587115">
                      <a:extLst>
                        <a:ext uri="{9D8B030D-6E8A-4147-A177-3AD203B41FA5}">
                          <a16:colId xmlns:a16="http://schemas.microsoft.com/office/drawing/2014/main" val="4040529881"/>
                        </a:ext>
                      </a:extLst>
                    </a:gridCol>
                    <a:gridCol w="3792563">
                      <a:extLst>
                        <a:ext uri="{9D8B030D-6E8A-4147-A177-3AD203B41FA5}">
                          <a16:colId xmlns:a16="http://schemas.microsoft.com/office/drawing/2014/main" val="1109201077"/>
                        </a:ext>
                      </a:extLst>
                    </a:gridCol>
                    <a:gridCol w="3537268">
                      <a:extLst>
                        <a:ext uri="{9D8B030D-6E8A-4147-A177-3AD203B41FA5}">
                          <a16:colId xmlns:a16="http://schemas.microsoft.com/office/drawing/2014/main" val="2539498206"/>
                        </a:ext>
                      </a:extLst>
                    </a:gridCol>
                  </a:tblGrid>
                  <a:tr h="344116">
                    <a:tc>
                      <a:txBody>
                        <a:bodyPr/>
                        <a:lstStyle/>
                        <a:p>
                          <a:pPr algn="ctr"/>
                          <a:endParaRPr lang="nl-NL" sz="18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err="1" smtClean="0">
                              <a:latin typeface="RijksoverheidSansText" panose="020B0503040202060203" pitchFamily="34" charset="0"/>
                            </a:rPr>
                            <a:t>Conclusie</a:t>
                          </a:r>
                          <a:endParaRPr lang="nl-NL" sz="18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8442582"/>
                      </a:ext>
                    </a:extLst>
                  </a:tr>
                  <a:tr h="344116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err="1" smtClean="0">
                              <a:latin typeface="RijksoverheidSansText" panose="020B0503040202060203" pitchFamily="34" charset="0"/>
                            </a:rPr>
                            <a:t>Werkelijk</a:t>
                          </a:r>
                          <a:r>
                            <a:rPr lang="en-US" sz="1800" b="1" dirty="0" smtClean="0">
                              <a:latin typeface="RijksoverheidSansText" panose="020B0503040202060203" pitchFamily="34" charset="0"/>
                            </a:rPr>
                            <a:t>-</a:t>
                          </a:r>
                        </a:p>
                        <a:p>
                          <a:pPr algn="ctr"/>
                          <a:r>
                            <a:rPr lang="en-US" sz="1800" b="1" dirty="0" err="1" smtClean="0">
                              <a:latin typeface="RijksoverheidSansText" panose="020B0503040202060203" pitchFamily="34" charset="0"/>
                            </a:rPr>
                            <a:t>heid</a:t>
                          </a:r>
                          <a:endParaRPr lang="nl-NL" sz="18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NL" sz="18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1800" dirty="0" smtClean="0">
                              <a:latin typeface="RijksoverheidSansText" panose="020B0503040202060203" pitchFamily="34" charset="0"/>
                            </a:rPr>
                            <a:t> is waar</a:t>
                          </a:r>
                          <a:endParaRPr lang="nl-NL" sz="18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1800" dirty="0" smtClean="0">
                              <a:latin typeface="RijksoverheidSansText" panose="020B0503040202060203" pitchFamily="34" charset="0"/>
                            </a:rPr>
                            <a:t> is niet waar</a:t>
                          </a:r>
                          <a:endParaRPr lang="nl-NL" sz="18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7621058"/>
                      </a:ext>
                    </a:extLst>
                  </a:tr>
                  <a:tr h="873526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1800" dirty="0" smtClean="0">
                              <a:latin typeface="RijksoverheidSansText" panose="020B0503040202060203" pitchFamily="34" charset="0"/>
                            </a:rPr>
                            <a:t> is waar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RijksoverheidSansText" panose="020B0503040202060203" pitchFamily="34" charset="0"/>
                            </a:rPr>
                            <a:t>(</a:t>
                          </a:r>
                          <a:r>
                            <a:rPr lang="en-US" sz="1800" dirty="0" err="1" smtClean="0">
                              <a:latin typeface="RijksoverheidSansText" panose="020B0503040202060203" pitchFamily="34" charset="0"/>
                            </a:rPr>
                            <a:t>verdacht</a:t>
                          </a:r>
                          <a:r>
                            <a:rPr lang="en-US" sz="1800" baseline="0" dirty="0" err="1" smtClean="0">
                              <a:latin typeface="RijksoverheidSansText" panose="020B0503040202060203" pitchFamily="34" charset="0"/>
                            </a:rPr>
                            <a:t>e</a:t>
                          </a:r>
                          <a:r>
                            <a:rPr lang="en-US" sz="1800" baseline="0" dirty="0" smtClean="0">
                              <a:latin typeface="RijksoverheidSansText" panose="020B0503040202060203" pitchFamily="34" charset="0"/>
                            </a:rPr>
                            <a:t> is </a:t>
                          </a:r>
                          <a:r>
                            <a:rPr lang="en-US" sz="1800" baseline="0" dirty="0" err="1" smtClean="0">
                              <a:latin typeface="RijksoverheidSansText" panose="020B0503040202060203" pitchFamily="34" charset="0"/>
                            </a:rPr>
                            <a:t>onschuldig</a:t>
                          </a:r>
                          <a:r>
                            <a:rPr lang="en-US" sz="1800" baseline="0" dirty="0" smtClean="0"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18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Terecht </a:t>
                          </a:r>
                          <a:r>
                            <a:rPr lang="en-US" sz="18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vrijgesproken</a:t>
                          </a:r>
                          <a:endParaRPr lang="en-US" sz="180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  <a:p>
                          <a:pPr algn="ctr"/>
                          <a:r>
                            <a:rPr lang="nl-NL" sz="18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(kans </a:t>
                          </a:r>
                          <a14:m>
                            <m:oMath xmlns:m="http://schemas.openxmlformats.org/officeDocument/2006/math">
                              <m:r>
                                <a:rPr lang="nl-NL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nl-NL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nl-NL" sz="18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18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Onterecht </a:t>
                          </a:r>
                          <a:r>
                            <a:rPr lang="en-US" sz="18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veroordeeld</a:t>
                          </a:r>
                          <a:r>
                            <a:rPr lang="en-US" sz="18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8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(type-I </a:t>
                          </a:r>
                          <a:r>
                            <a:rPr lang="en-US" sz="18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r>
                            <a:rPr lang="en-US" sz="18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</a:p>
                        <a:p>
                          <a:pPr algn="ctr"/>
                          <a:r>
                            <a:rPr lang="nl-NL" sz="18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(kans</a:t>
                          </a:r>
                          <a:r>
                            <a:rPr lang="nl-NL" sz="18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nl-NL" sz="1800" b="0" i="1" baseline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nl-NL" sz="18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18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67782"/>
                      </a:ext>
                    </a:extLst>
                  </a:tr>
                  <a:tr h="873526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1800" dirty="0" smtClean="0">
                              <a:latin typeface="RijksoverheidSansText" panose="020B0503040202060203" pitchFamily="34" charset="0"/>
                            </a:rPr>
                            <a:t> is niet waar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RijksoverheidSansText" panose="020B0503040202060203" pitchFamily="34" charset="0"/>
                            </a:rPr>
                            <a:t>(</a:t>
                          </a:r>
                          <a:r>
                            <a:rPr lang="en-US" sz="1800" dirty="0" err="1" smtClean="0"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800" dirty="0" smtClean="0">
                              <a:latin typeface="RijksoverheidSansText" panose="020B0503040202060203" pitchFamily="34" charset="0"/>
                            </a:rPr>
                            <a:t> is </a:t>
                          </a:r>
                          <a:r>
                            <a:rPr lang="en-US" sz="1800" dirty="0" err="1" smtClean="0">
                              <a:latin typeface="RijksoverheidSansText" panose="020B0503040202060203" pitchFamily="34" charset="0"/>
                            </a:rPr>
                            <a:t>schuldig</a:t>
                          </a:r>
                          <a:r>
                            <a:rPr lang="en-US" sz="1800" dirty="0" smtClean="0"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18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Onterecht </a:t>
                          </a:r>
                          <a:r>
                            <a:rPr lang="en-US" sz="18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vrijgesproken</a:t>
                          </a:r>
                          <a:r>
                            <a:rPr lang="en-US" sz="18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8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(type-II </a:t>
                          </a:r>
                          <a:r>
                            <a:rPr lang="en-US" sz="18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r>
                            <a:rPr lang="en-US" sz="18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</a:p>
                        <a:p>
                          <a:pPr algn="ctr"/>
                          <a:r>
                            <a:rPr lang="en-US" sz="18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</a:t>
                          </a:r>
                          <a:r>
                            <a:rPr lang="en-US" sz="18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kans</a:t>
                          </a:r>
                          <a:r>
                            <a:rPr lang="en-US" sz="18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nl-NL" sz="1800" b="0" i="1" baseline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oMath>
                          </a14:m>
                          <a:r>
                            <a:rPr lang="nl-NL" sz="18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18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</a:t>
                          </a:r>
                          <a:r>
                            <a:rPr lang="en-US" sz="18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erecht</a:t>
                          </a:r>
                          <a:r>
                            <a:rPr lang="en-US" sz="18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8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veroordeeld</a:t>
                          </a:r>
                          <a:endParaRPr lang="en-US" sz="1800" baseline="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  <a:p>
                          <a:pPr algn="ctr"/>
                          <a:r>
                            <a:rPr lang="en-US" sz="18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</a:t>
                          </a:r>
                          <a:r>
                            <a:rPr lang="en-US" sz="18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kans</a:t>
                          </a:r>
                          <a:r>
                            <a:rPr lang="en-US" sz="18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nl-NL" sz="1800" b="0" i="1" baseline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nl-NL" sz="1800" b="0" i="1" baseline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oMath>
                          </a14:m>
                          <a:r>
                            <a:rPr lang="nl-NL" sz="18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18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93757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8303913"/>
                  </p:ext>
                </p:extLst>
              </p:nvPr>
            </p:nvGraphicFramePr>
            <p:xfrm>
              <a:off x="191344" y="3717032"/>
              <a:ext cx="11416527" cy="247857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99581">
                      <a:extLst>
                        <a:ext uri="{9D8B030D-6E8A-4147-A177-3AD203B41FA5}">
                          <a16:colId xmlns:a16="http://schemas.microsoft.com/office/drawing/2014/main" val="3888660024"/>
                        </a:ext>
                      </a:extLst>
                    </a:gridCol>
                    <a:gridCol w="2587115">
                      <a:extLst>
                        <a:ext uri="{9D8B030D-6E8A-4147-A177-3AD203B41FA5}">
                          <a16:colId xmlns:a16="http://schemas.microsoft.com/office/drawing/2014/main" val="4040529881"/>
                        </a:ext>
                      </a:extLst>
                    </a:gridCol>
                    <a:gridCol w="3792563">
                      <a:extLst>
                        <a:ext uri="{9D8B030D-6E8A-4147-A177-3AD203B41FA5}">
                          <a16:colId xmlns:a16="http://schemas.microsoft.com/office/drawing/2014/main" val="1109201077"/>
                        </a:ext>
                      </a:extLst>
                    </a:gridCol>
                    <a:gridCol w="3537268">
                      <a:extLst>
                        <a:ext uri="{9D8B030D-6E8A-4147-A177-3AD203B41FA5}">
                          <a16:colId xmlns:a16="http://schemas.microsoft.com/office/drawing/2014/main" val="253949820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nl-NL" sz="18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err="1" smtClean="0">
                              <a:latin typeface="RijksoverheidSansText" panose="020B0503040202060203" pitchFamily="34" charset="0"/>
                            </a:rPr>
                            <a:t>Conclusie</a:t>
                          </a:r>
                          <a:endParaRPr lang="nl-NL" sz="18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8442582"/>
                      </a:ext>
                    </a:extLst>
                  </a:tr>
                  <a:tr h="365760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err="1" smtClean="0">
                              <a:latin typeface="RijksoverheidSansText" panose="020B0503040202060203" pitchFamily="34" charset="0"/>
                            </a:rPr>
                            <a:t>Werkelijk</a:t>
                          </a:r>
                          <a:r>
                            <a:rPr lang="en-US" sz="1800" b="1" dirty="0" smtClean="0">
                              <a:latin typeface="RijksoverheidSansText" panose="020B0503040202060203" pitchFamily="34" charset="0"/>
                            </a:rPr>
                            <a:t>-</a:t>
                          </a:r>
                        </a:p>
                        <a:p>
                          <a:pPr algn="ctr"/>
                          <a:r>
                            <a:rPr lang="en-US" sz="1800" b="1" dirty="0" err="1" smtClean="0">
                              <a:latin typeface="RijksoverheidSansText" panose="020B0503040202060203" pitchFamily="34" charset="0"/>
                            </a:rPr>
                            <a:t>heid</a:t>
                          </a:r>
                          <a:endParaRPr lang="nl-NL" sz="18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NL" sz="18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8039" t="-108333" r="-93730" b="-48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22719" t="-108333" r="-344" b="-48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7621058"/>
                      </a:ext>
                    </a:extLst>
                  </a:tr>
                  <a:tr h="873526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8118" t="-86806" r="-283529" b="-1013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8039" t="-86806" r="-93730" b="-1013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22719" t="-86806" r="-344" b="-1013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67782"/>
                      </a:ext>
                    </a:extLst>
                  </a:tr>
                  <a:tr h="873526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8118" t="-186806" r="-283529" b="-13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8039" t="-186806" r="-93730" b="-13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22719" t="-186806" r="-344" b="-13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937575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6607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r>
              <a:rPr lang="en-US" dirty="0" err="1" smtClean="0"/>
              <a:t>Voorbeeld</a:t>
            </a:r>
            <a:r>
              <a:rPr lang="en-US" dirty="0" smtClean="0"/>
              <a:t>: </a:t>
            </a:r>
            <a:r>
              <a:rPr lang="en-US" dirty="0" err="1"/>
              <a:t>besluitvorming</a:t>
            </a:r>
            <a:r>
              <a:rPr lang="en-US" dirty="0"/>
              <a:t> in anti-submarine warfare (ASW</a:t>
            </a:r>
            <a:r>
              <a:rPr lang="en-US" dirty="0" smtClean="0"/>
              <a:t>)</a:t>
            </a:r>
            <a:endParaRPr lang="nl-NL" dirty="0" smtClean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812800" y="1773238"/>
            <a:ext cx="11044768" cy="4246562"/>
          </a:xfrm>
        </p:spPr>
        <p:txBody>
          <a:bodyPr/>
          <a:lstStyle/>
          <a:p>
            <a:r>
              <a:rPr lang="en-US" dirty="0" err="1" smtClean="0"/>
              <a:t>Bij</a:t>
            </a:r>
            <a:r>
              <a:rPr lang="en-US" dirty="0" smtClean="0"/>
              <a:t> COMMIT is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nieuw</a:t>
            </a:r>
            <a:r>
              <a:rPr lang="en-US" dirty="0" smtClean="0"/>
              <a:t> </a:t>
            </a:r>
            <a:r>
              <a:rPr lang="en-US" dirty="0" err="1" smtClean="0"/>
              <a:t>systeem</a:t>
            </a:r>
            <a:r>
              <a:rPr lang="en-US" dirty="0" smtClean="0"/>
              <a:t> </a:t>
            </a:r>
            <a:r>
              <a:rPr lang="en-US" dirty="0" err="1" smtClean="0"/>
              <a:t>ontworpen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/>
              <a:t> </a:t>
            </a:r>
            <a:r>
              <a:rPr lang="en-US" dirty="0" smtClean="0"/>
              <a:t>de USVs (unmanned surface vehicles) van de </a:t>
            </a:r>
            <a:r>
              <a:rPr lang="en-US" dirty="0" err="1" smtClean="0"/>
              <a:t>Koninklijke</a:t>
            </a:r>
            <a:r>
              <a:rPr lang="en-US" dirty="0" smtClean="0"/>
              <a:t> Marine </a:t>
            </a:r>
            <a:r>
              <a:rPr lang="en-US" dirty="0" err="1" smtClean="0"/>
              <a:t>voor</a:t>
            </a:r>
            <a:r>
              <a:rPr lang="en-US" dirty="0" smtClean="0"/>
              <a:t> het </a:t>
            </a:r>
            <a:r>
              <a:rPr lang="en-US" dirty="0" err="1" smtClean="0"/>
              <a:t>detecteren</a:t>
            </a:r>
            <a:r>
              <a:rPr lang="en-US" dirty="0" smtClean="0"/>
              <a:t> van </a:t>
            </a:r>
            <a:r>
              <a:rPr lang="en-US" dirty="0" err="1" smtClean="0"/>
              <a:t>zeemijnen</a:t>
            </a:r>
            <a:r>
              <a:rPr lang="en-US" dirty="0" smtClean="0"/>
              <a:t>. De </a:t>
            </a:r>
            <a:r>
              <a:rPr lang="en-US" dirty="0" err="1" smtClean="0"/>
              <a:t>Koninklijke</a:t>
            </a:r>
            <a:r>
              <a:rPr lang="en-US" dirty="0" smtClean="0"/>
              <a:t> Marine </a:t>
            </a:r>
            <a:r>
              <a:rPr lang="en-US" dirty="0" err="1" smtClean="0"/>
              <a:t>wil</a:t>
            </a:r>
            <a:r>
              <a:rPr lang="en-US" dirty="0" smtClean="0"/>
              <a:t> het </a:t>
            </a:r>
            <a:r>
              <a:rPr lang="en-US" dirty="0" err="1" smtClean="0"/>
              <a:t>systeem</a:t>
            </a:r>
            <a:r>
              <a:rPr lang="en-US" dirty="0" smtClean="0"/>
              <a:t> pas </a:t>
            </a:r>
            <a:r>
              <a:rPr lang="en-US" dirty="0" err="1" smtClean="0"/>
              <a:t>gebruiken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voldaan</a:t>
            </a:r>
            <a:r>
              <a:rPr lang="en-US" dirty="0" smtClean="0"/>
              <a:t> </a:t>
            </a:r>
            <a:r>
              <a:rPr lang="en-US" dirty="0" err="1" smtClean="0"/>
              <a:t>wordt</a:t>
            </a:r>
            <a:r>
              <a:rPr lang="en-US" dirty="0" smtClean="0"/>
              <a:t> </a:t>
            </a:r>
            <a:r>
              <a:rPr lang="en-US" dirty="0" err="1" smtClean="0"/>
              <a:t>aan</a:t>
            </a:r>
            <a:r>
              <a:rPr lang="en-US" dirty="0" smtClean="0"/>
              <a:t> de </a:t>
            </a:r>
            <a:r>
              <a:rPr lang="en-US" dirty="0" err="1" smtClean="0"/>
              <a:t>operationele</a:t>
            </a:r>
            <a:r>
              <a:rPr lang="en-US" dirty="0" smtClean="0"/>
              <a:t> norm </a:t>
            </a:r>
            <a:r>
              <a:rPr lang="en-US" dirty="0" err="1" smtClean="0"/>
              <a:t>dat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zeemijn</a:t>
            </a:r>
            <a:r>
              <a:rPr lang="en-US" dirty="0" smtClean="0"/>
              <a:t> </a:t>
            </a:r>
            <a:r>
              <a:rPr lang="en-US" dirty="0" err="1" smtClean="0"/>
              <a:t>gemiddelde</a:t>
            </a:r>
            <a:r>
              <a:rPr lang="en-US" dirty="0" smtClean="0"/>
              <a:t> van </a:t>
            </a:r>
            <a:r>
              <a:rPr lang="en-US" dirty="0" err="1" smtClean="0"/>
              <a:t>meer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1250 meter </a:t>
            </a:r>
            <a:r>
              <a:rPr lang="en-US" dirty="0" err="1" smtClean="0"/>
              <a:t>afstand</a:t>
            </a:r>
            <a:r>
              <a:rPr lang="en-US" dirty="0" smtClean="0"/>
              <a:t> </a:t>
            </a:r>
            <a:r>
              <a:rPr lang="en-US" dirty="0" err="1" smtClean="0"/>
              <a:t>kan</a:t>
            </a:r>
            <a:r>
              <a:rPr lang="en-US" dirty="0" smtClean="0"/>
              <a:t> </a:t>
            </a:r>
            <a:r>
              <a:rPr lang="en-US" dirty="0" err="1" smtClean="0"/>
              <a:t>worden</a:t>
            </a:r>
            <a:r>
              <a:rPr lang="en-US" dirty="0" smtClean="0"/>
              <a:t> </a:t>
            </a:r>
            <a:r>
              <a:rPr lang="en-US" dirty="0" err="1" smtClean="0"/>
              <a:t>gedetecteerd</a:t>
            </a:r>
            <a:r>
              <a:rPr lang="en-US" dirty="0" smtClean="0"/>
              <a:t>. </a:t>
            </a:r>
            <a:r>
              <a:rPr lang="en-US" b="1" dirty="0" smtClean="0"/>
              <a:t>Hoe </a:t>
            </a:r>
            <a:r>
              <a:rPr lang="en-US" b="1" dirty="0" err="1" smtClean="0"/>
              <a:t>kunnen</a:t>
            </a:r>
            <a:r>
              <a:rPr lang="en-US" b="1" dirty="0" smtClean="0"/>
              <a:t> we </a:t>
            </a:r>
            <a:r>
              <a:rPr lang="en-US" b="1" dirty="0" err="1" smtClean="0"/>
              <a:t>toetsen</a:t>
            </a:r>
            <a:r>
              <a:rPr lang="en-US" b="1" dirty="0" smtClean="0"/>
              <a:t> of </a:t>
            </a:r>
            <a:r>
              <a:rPr lang="en-US" b="1" dirty="0" err="1" smtClean="0"/>
              <a:t>hieraan</a:t>
            </a:r>
            <a:r>
              <a:rPr lang="en-US" b="1" dirty="0" smtClean="0"/>
              <a:t> </a:t>
            </a:r>
            <a:r>
              <a:rPr lang="en-US" b="1" dirty="0" err="1" smtClean="0"/>
              <a:t>wordt</a:t>
            </a:r>
            <a:r>
              <a:rPr lang="en-US" b="1" dirty="0" smtClean="0"/>
              <a:t> </a:t>
            </a:r>
            <a:r>
              <a:rPr lang="en-US" b="1" dirty="0" err="1" smtClean="0"/>
              <a:t>voldaan</a:t>
            </a:r>
            <a:r>
              <a:rPr lang="en-US" b="1" dirty="0" smtClean="0"/>
              <a:t>?</a:t>
            </a:r>
          </a:p>
          <a:p>
            <a:endParaRPr lang="en-US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Kongsberg to deliver ASW sonars for Finnish Navy vessels"/>
          <p:cNvSpPr>
            <a:spLocks noChangeAspect="1" noChangeArrowheads="1"/>
          </p:cNvSpPr>
          <p:nvPr/>
        </p:nvSpPr>
        <p:spPr bwMode="auto">
          <a:xfrm>
            <a:off x="1775520" y="486916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4" name="AutoShape 4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299" y="3158066"/>
            <a:ext cx="5993769" cy="311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5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800219"/>
          </a:xfrm>
        </p:spPr>
        <p:txBody>
          <a:bodyPr/>
          <a:lstStyle/>
          <a:p>
            <a:pPr eaLnBrk="1" hangingPunct="1"/>
            <a:r>
              <a:rPr lang="en-US" dirty="0" err="1" smtClean="0"/>
              <a:t>Stappenplan</a:t>
            </a:r>
            <a:r>
              <a:rPr lang="en-US" dirty="0" smtClean="0"/>
              <a:t> </a:t>
            </a:r>
            <a:r>
              <a:rPr lang="en-US" dirty="0" err="1" smtClean="0"/>
              <a:t>hypothesetoetsen</a:t>
            </a:r>
            <a:r>
              <a:rPr lang="en-US" dirty="0" smtClean="0"/>
              <a:t> </a:t>
            </a:r>
            <a:r>
              <a:rPr lang="en-US" dirty="0" err="1" smtClean="0"/>
              <a:t>samengevat</a:t>
            </a:r>
            <a:r>
              <a:rPr lang="en-US" dirty="0" smtClean="0"/>
              <a:t/>
            </a:r>
            <a:br>
              <a:rPr lang="en-US" dirty="0" smtClean="0"/>
            </a:b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683800" cy="4246562"/>
              </a:xfrm>
            </p:spPr>
            <p:txBody>
              <a:bodyPr/>
              <a:lstStyle/>
              <a:p>
                <a:r>
                  <a:rPr lang="en-US" sz="2400" b="1" dirty="0" smtClean="0"/>
                  <a:t>Stap</a:t>
                </a:r>
                <a:r>
                  <a:rPr lang="en-US" sz="2400" b="1" dirty="0"/>
                  <a:t> 1: </a:t>
                </a:r>
                <a:r>
                  <a:rPr lang="en-US" sz="2400" dirty="0" err="1"/>
                  <a:t>definieer</a:t>
                </a:r>
                <a:r>
                  <a:rPr lang="en-US" sz="2400" dirty="0"/>
                  <a:t> de </a:t>
                </a:r>
                <a:r>
                  <a:rPr lang="en-US" sz="2400" dirty="0" err="1" smtClean="0"/>
                  <a:t>nulhypothese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/>
                  <a:t>en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de </a:t>
                </a:r>
                <a:r>
                  <a:rPr lang="en-US" sz="2400" dirty="0" err="1" smtClean="0"/>
                  <a:t>alternatieve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hypothese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1" dirty="0" smtClean="0"/>
              </a:p>
              <a:p>
                <a:endParaRPr lang="en-US" sz="2400" b="1" dirty="0"/>
              </a:p>
              <a:p>
                <a:r>
                  <a:rPr lang="en-US" sz="2400" b="1" dirty="0" err="1"/>
                  <a:t>Stap</a:t>
                </a:r>
                <a:r>
                  <a:rPr lang="en-US" sz="2400" b="1" dirty="0"/>
                  <a:t> 2: </a:t>
                </a:r>
                <a:r>
                  <a:rPr lang="en-US" sz="2400" dirty="0" err="1"/>
                  <a:t>verzamelen</a:t>
                </a:r>
                <a:r>
                  <a:rPr lang="en-US" sz="2400" dirty="0"/>
                  <a:t> van data</a:t>
                </a:r>
                <a:br>
                  <a:rPr lang="en-US" sz="2400" dirty="0"/>
                </a:br>
                <a:endParaRPr lang="en-US" sz="2400" dirty="0" smtClean="0"/>
              </a:p>
              <a:p>
                <a:r>
                  <a:rPr lang="en-US" sz="2400" b="1" dirty="0" err="1"/>
                  <a:t>Stap</a:t>
                </a:r>
                <a:r>
                  <a:rPr lang="en-US" sz="2400" b="1" dirty="0"/>
                  <a:t> 3: </a:t>
                </a:r>
                <a:r>
                  <a:rPr lang="en-US" sz="2400" dirty="0" err="1"/>
                  <a:t>bepalen</a:t>
                </a:r>
                <a:r>
                  <a:rPr lang="en-US" sz="2400" dirty="0"/>
                  <a:t> van het </a:t>
                </a:r>
                <a:r>
                  <a:rPr lang="en-US" sz="2400" dirty="0" err="1" smtClean="0"/>
                  <a:t>significantieniveau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Hoeveel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risico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wil</a:t>
                </a:r>
                <a:r>
                  <a:rPr lang="en-US" sz="2400" dirty="0" smtClean="0"/>
                  <a:t> je </a:t>
                </a:r>
                <a:r>
                  <a:rPr lang="en-US" sz="2400" dirty="0" err="1" smtClean="0"/>
                  <a:t>nemen</a:t>
                </a:r>
                <a:r>
                  <a:rPr lang="en-US" sz="2400" dirty="0" smtClean="0"/>
                  <a:t> met </a:t>
                </a:r>
                <a:r>
                  <a:rPr lang="en-US" sz="2400" dirty="0" err="1" smtClean="0"/>
                  <a:t>onterecht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verwerpen</a:t>
                </a:r>
                <a:r>
                  <a:rPr lang="en-US" sz="2400" dirty="0" smtClean="0"/>
                  <a:t> van de </a:t>
                </a:r>
                <a:r>
                  <a:rPr lang="en-US" sz="2400" dirty="0" err="1" smtClean="0"/>
                  <a:t>nulhypothese</a:t>
                </a:r>
                <a:r>
                  <a:rPr lang="en-US" sz="2400" dirty="0" smtClean="0"/>
                  <a:t>?</a:t>
                </a:r>
                <a:endParaRPr lang="en-US" sz="2400" dirty="0"/>
              </a:p>
              <a:p>
                <a:endParaRPr lang="en-US" sz="2400" b="1" dirty="0" smtClean="0"/>
              </a:p>
              <a:p>
                <a:r>
                  <a:rPr lang="en-US" sz="2400" b="1" dirty="0" err="1" smtClean="0"/>
                  <a:t>Stap</a:t>
                </a:r>
                <a:r>
                  <a:rPr lang="en-US" sz="2400" b="1" dirty="0" smtClean="0"/>
                  <a:t> 4: </a:t>
                </a:r>
                <a:r>
                  <a:rPr lang="en-US" sz="2400" dirty="0" err="1" smtClean="0"/>
                  <a:t>bepalen</a:t>
                </a:r>
                <a:r>
                  <a:rPr lang="en-US" sz="2400" dirty="0" smtClean="0"/>
                  <a:t> van de </a:t>
                </a:r>
                <a:r>
                  <a:rPr lang="en-US" sz="2400" dirty="0" err="1" smtClean="0"/>
                  <a:t>toetsingsgrootheid</a:t>
                </a: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Het </a:t>
                </a:r>
                <a:r>
                  <a:rPr lang="en-US" sz="2400" dirty="0" err="1" smtClean="0"/>
                  <a:t>significantieniveau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bepaalt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waar</a:t>
                </a:r>
                <a:r>
                  <a:rPr lang="en-US" sz="2400" dirty="0" smtClean="0"/>
                  <a:t> de </a:t>
                </a:r>
                <a:r>
                  <a:rPr lang="en-US" sz="2400" dirty="0" err="1" smtClean="0"/>
                  <a:t>grens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ligt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tussen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handhaven</a:t>
                </a:r>
                <a:r>
                  <a:rPr lang="en-US" sz="2400" dirty="0" smtClean="0"/>
                  <a:t> / </a:t>
                </a:r>
                <a:r>
                  <a:rPr lang="en-US" sz="2400" dirty="0" err="1" smtClean="0"/>
                  <a:t>verwerpen</a:t>
                </a:r>
                <a:r>
                  <a:rPr lang="en-US" sz="2400" dirty="0" smtClean="0"/>
                  <a:t> van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r>
                  <a:rPr lang="en-US" sz="2400" b="1" dirty="0" err="1" smtClean="0"/>
                  <a:t>Stap</a:t>
                </a:r>
                <a:r>
                  <a:rPr lang="en-US" sz="2400" b="1" dirty="0" smtClean="0"/>
                  <a:t> 5: </a:t>
                </a:r>
                <a:r>
                  <a:rPr lang="en-US" sz="2400" dirty="0" err="1" smtClean="0"/>
                  <a:t>geef</a:t>
                </a:r>
                <a:r>
                  <a:rPr lang="en-US" sz="2400" dirty="0" smtClean="0"/>
                  <a:t> de </a:t>
                </a:r>
                <a:r>
                  <a:rPr lang="en-US" sz="2400" dirty="0" err="1" smtClean="0"/>
                  <a:t>conclusie</a:t>
                </a:r>
                <a:r>
                  <a:rPr lang="en-US" sz="2400" dirty="0" smtClean="0"/>
                  <a:t> van de </a:t>
                </a:r>
                <a:r>
                  <a:rPr lang="en-US" sz="2400" dirty="0" err="1" smtClean="0"/>
                  <a:t>hypothesetoets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formuleer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deze</a:t>
                </a:r>
                <a:r>
                  <a:rPr lang="en-US" sz="2400" dirty="0" smtClean="0"/>
                  <a:t> in de </a:t>
                </a:r>
                <a:r>
                  <a:rPr lang="en-US" sz="2400" dirty="0" err="1" smtClean="0"/>
                  <a:t>originele</a:t>
                </a:r>
                <a:r>
                  <a:rPr lang="en-US" sz="2400" dirty="0" smtClean="0"/>
                  <a:t> context </a:t>
                </a:r>
              </a:p>
              <a:p>
                <a:endParaRPr lang="en-US" sz="2400" b="1" dirty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683800" cy="4246562"/>
              </a:xfrm>
              <a:blipFill>
                <a:blip r:embed="rId2"/>
                <a:stretch>
                  <a:fillRect l="-1711" t="-2296" b="-286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006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r>
              <a:rPr lang="en-US" dirty="0" err="1" smtClean="0"/>
              <a:t>Stap</a:t>
            </a:r>
            <a:r>
              <a:rPr lang="en-US" dirty="0" smtClean="0"/>
              <a:t> 1: </a:t>
            </a:r>
            <a:r>
              <a:rPr lang="en-US" dirty="0" err="1" smtClean="0"/>
              <a:t>definieer</a:t>
            </a:r>
            <a:r>
              <a:rPr lang="en-US" dirty="0" smtClean="0"/>
              <a:t> de </a:t>
            </a:r>
            <a:r>
              <a:rPr lang="en-US" dirty="0" err="1" smtClean="0"/>
              <a:t>nulhypothese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de </a:t>
            </a:r>
            <a:r>
              <a:rPr lang="en-US" dirty="0" err="1" smtClean="0"/>
              <a:t>alternatieve</a:t>
            </a:r>
            <a:r>
              <a:rPr lang="en-US" dirty="0" smtClean="0"/>
              <a:t> </a:t>
            </a:r>
            <a:r>
              <a:rPr lang="en-US" dirty="0" err="1" smtClean="0"/>
              <a:t>hypothese</a:t>
            </a: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539784" cy="4246562"/>
              </a:xfrm>
            </p:spPr>
            <p:txBody>
              <a:bodyPr/>
              <a:lstStyle/>
              <a:p>
                <a:r>
                  <a:rPr lang="en-US" dirty="0" smtClean="0"/>
                  <a:t>Laat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 smtClean="0"/>
                  <a:t> de </a:t>
                </a:r>
                <a:r>
                  <a:rPr lang="en-US" dirty="0" err="1" smtClean="0"/>
                  <a:t>kansvariabele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zijn</a:t>
                </a:r>
                <a:r>
                  <a:rPr lang="en-US" dirty="0" smtClean="0"/>
                  <a:t> die de </a:t>
                </a:r>
                <a:r>
                  <a:rPr lang="en-US" dirty="0" err="1" smtClean="0"/>
                  <a:t>afstand</a:t>
                </a:r>
                <a:r>
                  <a:rPr lang="en-US" dirty="0" smtClean="0"/>
                  <a:t> meet </a:t>
                </a:r>
                <a:r>
                  <a:rPr lang="en-US" dirty="0" err="1" smtClean="0"/>
                  <a:t>waarvandaan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willekeurige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zeemijn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worden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gedetecteerd</a:t>
                </a:r>
                <a:r>
                  <a:rPr lang="en-US" dirty="0" smtClean="0"/>
                  <a:t> met het </a:t>
                </a:r>
                <a:r>
                  <a:rPr lang="en-US" dirty="0" err="1" smtClean="0"/>
                  <a:t>nieuwe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systeem</a:t>
                </a:r>
                <a:r>
                  <a:rPr lang="en-US" dirty="0" smtClean="0"/>
                  <a:t>.</a:t>
                </a:r>
              </a:p>
              <a:p>
                <a:endParaRPr lang="en-US" b="1" dirty="0" smtClean="0"/>
              </a:p>
              <a:p>
                <a:r>
                  <a:rPr lang="en-US" b="1" dirty="0" err="1" smtClean="0"/>
                  <a:t>Nulhypothese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 smtClean="0"/>
                  <a:t> de </a:t>
                </a:r>
                <a:r>
                  <a:rPr lang="en-US" dirty="0" err="1" smtClean="0"/>
                  <a:t>gemiddelde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detectieafstand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 smtClean="0"/>
                  <a:t> van </a:t>
                </a:r>
                <a:r>
                  <a:rPr lang="en-US" dirty="0" err="1" smtClean="0"/>
                  <a:t>een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zeemijn</a:t>
                </a:r>
                <a:r>
                  <a:rPr lang="en-US" dirty="0" smtClean="0"/>
                  <a:t> met het </a:t>
                </a:r>
                <a:r>
                  <a:rPr lang="en-US" dirty="0" err="1" smtClean="0"/>
                  <a:t>nieuwe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systeem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voldoet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niet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aan</a:t>
                </a:r>
                <a:r>
                  <a:rPr lang="en-US" dirty="0" smtClean="0"/>
                  <a:t> de norm</a:t>
                </a:r>
              </a:p>
              <a:p>
                <a:endParaRPr lang="en-US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=1250</m:t>
                      </m:r>
                    </m:oMath>
                  </m:oMathPara>
                </a14:m>
                <a:endParaRPr lang="en-US" sz="2400" dirty="0"/>
              </a:p>
              <a:p>
                <a:endParaRPr lang="en-US" b="1" dirty="0" smtClean="0"/>
              </a:p>
              <a:p>
                <a:r>
                  <a:rPr lang="en-US" b="1" dirty="0" err="1" smtClean="0"/>
                  <a:t>Alternatieve</a:t>
                </a:r>
                <a:r>
                  <a:rPr lang="en-US" b="1" dirty="0" smtClean="0"/>
                  <a:t> </a:t>
                </a:r>
                <a:r>
                  <a:rPr lang="en-US" b="1" dirty="0" err="1" smtClean="0"/>
                  <a:t>hypothese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de gemiddelde </a:t>
                </a:r>
                <a:r>
                  <a:rPr lang="en-US" dirty="0" err="1"/>
                  <a:t>detectieafstand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 smtClean="0"/>
                  <a:t> van </a:t>
                </a:r>
                <a:r>
                  <a:rPr lang="en-US" dirty="0"/>
                  <a:t>een zeemijn met het nieuwe </a:t>
                </a:r>
                <a:r>
                  <a:rPr lang="en-US" dirty="0" err="1"/>
                  <a:t>systeem</a:t>
                </a:r>
                <a:r>
                  <a:rPr lang="en-US" dirty="0"/>
                  <a:t> </a:t>
                </a:r>
                <a:r>
                  <a:rPr lang="en-US" dirty="0" err="1" smtClean="0"/>
                  <a:t>voldoet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wel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aan</a:t>
                </a:r>
                <a:r>
                  <a:rPr lang="en-US" dirty="0" smtClean="0"/>
                  <a:t> de norm:</a:t>
                </a:r>
              </a:p>
              <a:p>
                <a:pPr algn="ctr"/>
                <a:endParaRPr lang="en-US" sz="2400" b="0" i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=1250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539784" cy="4246562"/>
              </a:xfrm>
              <a:blipFill>
                <a:blip r:embed="rId2"/>
                <a:stretch>
                  <a:fillRect l="-1619" t="-2009" b="-1148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Kongsberg to deliver ASW sonars for Finnish Navy vessels"/>
          <p:cNvSpPr>
            <a:spLocks noChangeAspect="1" noChangeArrowheads="1"/>
          </p:cNvSpPr>
          <p:nvPr/>
        </p:nvSpPr>
        <p:spPr bwMode="auto">
          <a:xfrm>
            <a:off x="1775520" y="486916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4" name="AutoShape 4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313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r>
              <a:rPr lang="en-US" dirty="0" err="1" smtClean="0"/>
              <a:t>Stap</a:t>
            </a:r>
            <a:r>
              <a:rPr lang="en-US" dirty="0" smtClean="0"/>
              <a:t> 2: </a:t>
            </a:r>
            <a:r>
              <a:rPr lang="en-US" dirty="0" err="1" smtClean="0"/>
              <a:t>verzamelen</a:t>
            </a:r>
            <a:r>
              <a:rPr lang="en-US" dirty="0" smtClean="0"/>
              <a:t> van data</a:t>
            </a: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539784" cy="4246562"/>
              </a:xfrm>
            </p:spPr>
            <p:txBody>
              <a:bodyPr/>
              <a:lstStyle/>
              <a:p>
                <a:endParaRPr lang="en-US" sz="2400" b="1" dirty="0" smtClean="0"/>
              </a:p>
              <a:p>
                <a:r>
                  <a:rPr lang="en-US" sz="2400" b="1" dirty="0" smtClean="0"/>
                  <a:t>Data: </a:t>
                </a:r>
                <a:r>
                  <a:rPr lang="en-US" sz="2400" dirty="0" smtClean="0"/>
                  <a:t> 50 </a:t>
                </a:r>
                <a:r>
                  <a:rPr lang="en-US" sz="2400" dirty="0" err="1" smtClean="0"/>
                  <a:t>experimenten</a:t>
                </a:r>
                <a:r>
                  <a:rPr lang="en-US" sz="2400" dirty="0" smtClean="0"/>
                  <a:t> met </a:t>
                </a: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USV die </a:t>
                </a:r>
                <a:r>
                  <a:rPr lang="en-US" sz="2400" dirty="0" err="1" smtClean="0"/>
                  <a:t>richting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zeemijn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varen</a:t>
                </a:r>
                <a:r>
                  <a:rPr lang="en-US" sz="2400" dirty="0" smtClean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Op basis van </a:t>
                </a:r>
                <a:r>
                  <a:rPr lang="en-US" sz="2400" dirty="0" err="1" smtClean="0"/>
                  <a:t>verschillende</a:t>
                </a:r>
                <a:r>
                  <a:rPr lang="en-US" sz="2400" dirty="0"/>
                  <a:t> </a:t>
                </a:r>
                <a:r>
                  <a:rPr lang="en-US" sz="2400" dirty="0" err="1" smtClean="0"/>
                  <a:t>hoeken</a:t>
                </a:r>
                <a:r>
                  <a:rPr lang="en-US" sz="2400" dirty="0" smtClean="0"/>
                  <a:t> van </a:t>
                </a:r>
                <a:r>
                  <a:rPr lang="en-US" sz="2400" dirty="0" err="1" smtClean="0"/>
                  <a:t>benadering</a:t>
                </a:r>
                <a:r>
                  <a:rPr lang="en-US" sz="2400" dirty="0" smtClean="0"/>
                  <a:t>,  types </a:t>
                </a:r>
                <a:r>
                  <a:rPr lang="en-US" sz="2400" dirty="0" err="1" smtClean="0"/>
                  <a:t>zeemijnen</a:t>
                </a:r>
                <a:r>
                  <a:rPr lang="en-US" sz="2400" dirty="0" smtClean="0"/>
                  <a:t>, </a:t>
                </a:r>
                <a:r>
                  <a:rPr lang="en-US" sz="2400" dirty="0" err="1" smtClean="0"/>
                  <a:t>zeebodemprofielen</a:t>
                </a:r>
                <a:r>
                  <a:rPr lang="en-US" sz="2400" dirty="0" smtClean="0"/>
                  <a:t>, etc.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b="1" dirty="0" err="1" smtClean="0"/>
                  <a:t>representatieve</a:t>
                </a:r>
                <a:r>
                  <a:rPr lang="en-US" sz="2400" b="1" dirty="0" smtClean="0"/>
                  <a:t> </a:t>
                </a:r>
                <a:r>
                  <a:rPr lang="en-US" sz="2400" b="1" dirty="0" err="1" smtClean="0"/>
                  <a:t>steekproef</a:t>
                </a:r>
                <a:r>
                  <a:rPr lang="en-US" sz="2400" b="1" dirty="0" smtClean="0"/>
                  <a:t>!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Meten</a:t>
                </a:r>
                <a:r>
                  <a:rPr lang="en-US" sz="2400" dirty="0" smtClean="0"/>
                  <a:t> van de </a:t>
                </a:r>
                <a:r>
                  <a:rPr lang="en-US" sz="2400" dirty="0" err="1" smtClean="0"/>
                  <a:t>afstand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waarop</a:t>
                </a:r>
                <a:r>
                  <a:rPr lang="en-US" sz="2400" dirty="0" smtClean="0"/>
                  <a:t> de </a:t>
                </a:r>
                <a:r>
                  <a:rPr lang="en-US" sz="2400" dirty="0" err="1" smtClean="0"/>
                  <a:t>zeemijn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voor</a:t>
                </a:r>
                <a:r>
                  <a:rPr lang="en-US" sz="2400" dirty="0" smtClean="0"/>
                  <a:t> het </a:t>
                </a:r>
                <a:r>
                  <a:rPr lang="en-US" sz="2400" dirty="0" err="1" smtClean="0"/>
                  <a:t>eerst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wordt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gedetecteerd</a:t>
                </a:r>
                <a:r>
                  <a:rPr lang="en-US" sz="2400" dirty="0" smtClean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Gemiddelde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ba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=1261</m:t>
                    </m:r>
                  </m:oMath>
                </a14:m>
                <a:r>
                  <a:rPr lang="en-US" sz="2400" dirty="0" smtClean="0"/>
                  <a:t> meter </a:t>
                </a:r>
                <a:r>
                  <a:rPr lang="en-US" sz="2400" dirty="0" err="1" smtClean="0"/>
                  <a:t>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standaardafwijking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42</m:t>
                    </m:r>
                  </m:oMath>
                </a14:m>
                <a:r>
                  <a:rPr lang="en-US" sz="2400" dirty="0" smtClean="0"/>
                  <a:t> meter</a:t>
                </a:r>
                <a:endParaRPr lang="en-US" sz="2400" dirty="0"/>
              </a:p>
              <a:p>
                <a:endParaRPr lang="en-US" sz="2400" dirty="0" smtClean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539784" cy="4246562"/>
              </a:xfrm>
              <a:blipFill>
                <a:blip r:embed="rId2"/>
                <a:stretch>
                  <a:fillRect l="-173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Kongsberg to deliver ASW sonars for Finnish Navy vessels"/>
          <p:cNvSpPr>
            <a:spLocks noChangeAspect="1" noChangeArrowheads="1"/>
          </p:cNvSpPr>
          <p:nvPr/>
        </p:nvSpPr>
        <p:spPr bwMode="auto">
          <a:xfrm>
            <a:off x="1775520" y="486916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4" name="AutoShape 4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564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Vorige</a:t>
            </a:r>
            <a:r>
              <a:rPr lang="en-US" dirty="0" smtClean="0"/>
              <a:t> week</a:t>
            </a: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3" name="Rectangle 1027"/>
              <p:cNvSpPr>
                <a:spLocks noGrp="1" noChangeAspect="1" noChangeArrowheads="1"/>
              </p:cNvSpPr>
              <p:nvPr>
                <p:ph type="body" idx="1"/>
              </p:nvPr>
            </p:nvSpPr>
            <p:spPr>
              <a:xfrm>
                <a:off x="812800" y="1773238"/>
                <a:ext cx="10755808" cy="4246562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Recap: </a:t>
                </a:r>
                <a:r>
                  <a:rPr lang="en-US" sz="2400" dirty="0" err="1" smtClean="0"/>
                  <a:t>populatie</a:t>
                </a:r>
                <a:r>
                  <a:rPr lang="en-US" sz="2400" dirty="0" smtClean="0"/>
                  <a:t> vs. </a:t>
                </a:r>
                <a:r>
                  <a:rPr lang="en-US" sz="2400" dirty="0" err="1" smtClean="0"/>
                  <a:t>steekproef</a:t>
                </a: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nl-NL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nl-NL" sz="2400" dirty="0" smtClean="0"/>
                  <a:t>Schatten van populatieparameters op basis van steekproefdata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Betrouwbaarheidsintervallen</a:t>
                </a: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Student’s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nl-NL" sz="2400" dirty="0" smtClean="0"/>
                  <a:t>-verdeling</a:t>
                </a:r>
              </a:p>
            </p:txBody>
          </p:sp>
        </mc:Choice>
        <mc:Fallback xmlns="">
          <p:sp>
            <p:nvSpPr>
              <p:cNvPr id="5123" name="Rectangle 102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12800" y="1773238"/>
                <a:ext cx="10755808" cy="4246562"/>
              </a:xfrm>
              <a:blipFill>
                <a:blip r:embed="rId2"/>
                <a:stretch>
                  <a:fillRect l="-1586" b="-258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Mei 2025</a:t>
            </a:r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20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14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14917" y="1265239"/>
                <a:ext cx="10363200" cy="400110"/>
              </a:xfrm>
            </p:spPr>
            <p:txBody>
              <a:bodyPr/>
              <a:lstStyle/>
              <a:p>
                <a:r>
                  <a:rPr lang="en-US" dirty="0" smtClean="0"/>
                  <a:t>Stap 3: </a:t>
                </a:r>
                <a:r>
                  <a:rPr lang="en-US" dirty="0" err="1" smtClean="0"/>
                  <a:t>bepalen</a:t>
                </a:r>
                <a:r>
                  <a:rPr lang="en-US" dirty="0" smtClean="0"/>
                  <a:t> van het </a:t>
                </a:r>
                <a:r>
                  <a:rPr lang="en-US" dirty="0" err="1" smtClean="0"/>
                  <a:t>significantieniveau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nl-NL" dirty="0" smtClean="0"/>
              </a:p>
            </p:txBody>
          </p:sp>
        </mc:Choice>
        <mc:Fallback xmlns="">
          <p:sp>
            <p:nvSpPr>
              <p:cNvPr id="614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14917" y="1265239"/>
                <a:ext cx="10363200" cy="400110"/>
              </a:xfrm>
              <a:blipFill>
                <a:blip r:embed="rId2"/>
                <a:stretch>
                  <a:fillRect l="-1941" t="-26154" b="-5076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827816" cy="4246562"/>
              </a:xfrm>
            </p:spPr>
            <p:txBody>
              <a:bodyPr/>
              <a:lstStyle/>
              <a:p>
                <a:r>
                  <a:rPr lang="en-US" sz="2400" b="1" dirty="0" smtClean="0"/>
                  <a:t>Hoeveel </a:t>
                </a:r>
                <a:r>
                  <a:rPr lang="en-US" sz="2400" b="1" dirty="0" err="1" smtClean="0"/>
                  <a:t>risico</a:t>
                </a:r>
                <a:r>
                  <a:rPr lang="en-US" sz="2400" b="1" dirty="0" smtClean="0"/>
                  <a:t> </a:t>
                </a:r>
                <a:r>
                  <a:rPr lang="en-US" sz="2400" b="1" dirty="0" err="1" smtClean="0"/>
                  <a:t>wil</a:t>
                </a:r>
                <a:r>
                  <a:rPr lang="en-US" sz="2400" b="1" dirty="0" smtClean="0"/>
                  <a:t> de Marine </a:t>
                </a:r>
                <a:r>
                  <a:rPr lang="en-US" sz="2400" b="1" dirty="0" err="1" smtClean="0"/>
                  <a:t>nemen</a:t>
                </a:r>
                <a:r>
                  <a:rPr lang="en-US" sz="2400" b="1" dirty="0" smtClean="0"/>
                  <a:t> met het </a:t>
                </a:r>
                <a:r>
                  <a:rPr lang="en-US" sz="2400" b="1" dirty="0" err="1" smtClean="0"/>
                  <a:t>onterecht</a:t>
                </a:r>
                <a:r>
                  <a:rPr lang="en-US" sz="2400" b="1" dirty="0" smtClean="0"/>
                  <a:t> </a:t>
                </a:r>
                <a:r>
                  <a:rPr lang="en-US" sz="2400" b="1" dirty="0" err="1" smtClean="0"/>
                  <a:t>verwerpen</a:t>
                </a:r>
                <a:r>
                  <a:rPr lang="en-US" sz="2400" b="1" dirty="0" smtClean="0"/>
                  <a:t> van de </a:t>
                </a:r>
                <a:r>
                  <a:rPr lang="en-US" sz="2400" b="1" dirty="0" err="1" smtClean="0"/>
                  <a:t>nulhypothese</a:t>
                </a:r>
                <a:r>
                  <a:rPr lang="en-US" sz="2400" b="1" dirty="0" smtClean="0"/>
                  <a:t>?</a:t>
                </a:r>
              </a:p>
              <a:p>
                <a:endParaRPr lang="en-US" sz="24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Wat </a:t>
                </a:r>
                <a:r>
                  <a:rPr lang="en-US" sz="2400" dirty="0" err="1" smtClean="0"/>
                  <a:t>houdt</a:t>
                </a:r>
                <a:r>
                  <a:rPr lang="en-US" sz="2400" dirty="0" smtClean="0"/>
                  <a:t> het </a:t>
                </a:r>
                <a:r>
                  <a:rPr lang="en-US" sz="2400" dirty="0" err="1" smtClean="0"/>
                  <a:t>onterecht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verwerpen</a:t>
                </a:r>
                <a:r>
                  <a:rPr lang="en-US" sz="2400" dirty="0" smtClean="0"/>
                  <a:t> van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in?</a:t>
                </a:r>
              </a:p>
              <a:p>
                <a:pPr marL="71755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Er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wordt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onterecht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aangenomen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dat</a:t>
                </a:r>
                <a:r>
                  <a:rPr lang="en-US" sz="2400" dirty="0" smtClean="0"/>
                  <a:t> het </a:t>
                </a:r>
                <a:r>
                  <a:rPr lang="en-US" sz="2400" dirty="0" err="1" smtClean="0"/>
                  <a:t>nieuwe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systeem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aan</a:t>
                </a:r>
                <a:r>
                  <a:rPr lang="en-US" sz="2400" dirty="0" smtClean="0"/>
                  <a:t> de norm </a:t>
                </a:r>
                <a:r>
                  <a:rPr lang="en-US" sz="2400" dirty="0" err="1" smtClean="0"/>
                  <a:t>voldoet</a:t>
                </a:r>
                <a:r>
                  <a:rPr lang="en-US" sz="2400" dirty="0" smtClean="0"/>
                  <a:t>.</a:t>
                </a:r>
              </a:p>
              <a:p>
                <a:pPr marL="71755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Risico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dat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zeemijn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te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laat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wordt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gedetecteerd</a:t>
                </a:r>
                <a:r>
                  <a:rPr lang="en-US" sz="2400" dirty="0" smtClean="0"/>
                  <a:t>!</a:t>
                </a:r>
              </a:p>
              <a:p>
                <a:pPr marL="717550" lvl="1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717550" lvl="1" indent="-342900">
                  <a:buFont typeface="Arial" panose="020B0604020202020204" pitchFamily="34" charset="0"/>
                  <a:buChar char="•"/>
                </a:pPr>
                <a:endParaRPr lang="en-US" sz="2400" dirty="0" smtClean="0"/>
              </a:p>
              <a:p>
                <a:pPr marL="717550" lvl="1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717550" lvl="1" indent="-342900">
                  <a:buFont typeface="Arial" panose="020B0604020202020204" pitchFamily="34" charset="0"/>
                  <a:buChar char="•"/>
                </a:pPr>
                <a:endParaRPr lang="en-US" sz="2400" dirty="0" smtClean="0"/>
              </a:p>
              <a:p>
                <a:r>
                  <a:rPr lang="en-US" sz="2400" dirty="0" err="1" smtClean="0"/>
                  <a:t>Stel</a:t>
                </a:r>
                <a:r>
                  <a:rPr lang="en-US" sz="2400" dirty="0" smtClean="0"/>
                  <a:t> nu </a:t>
                </a:r>
                <a:r>
                  <a:rPr lang="en-US" sz="2400" dirty="0" err="1" smtClean="0"/>
                  <a:t>dat</a:t>
                </a:r>
                <a:r>
                  <a:rPr lang="en-US" sz="2400" dirty="0" smtClean="0"/>
                  <a:t> het </a:t>
                </a:r>
                <a:r>
                  <a:rPr lang="en-US" sz="2400" dirty="0" err="1" smtClean="0"/>
                  <a:t>significantieniveau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gekozen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wordt</a:t>
                </a:r>
                <a:r>
                  <a:rPr lang="en-US" sz="2400" dirty="0" smtClean="0"/>
                  <a:t> op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=0,01</m:t>
                    </m:r>
                  </m:oMath>
                </a14:m>
                <a:r>
                  <a:rPr lang="en-US" sz="2400" dirty="0" smtClean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1% </a:t>
                </a:r>
                <a:r>
                  <a:rPr lang="en-US" sz="2400" dirty="0" err="1" smtClean="0"/>
                  <a:t>kans</a:t>
                </a:r>
                <a:r>
                  <a:rPr lang="en-US" sz="2400" dirty="0" smtClean="0"/>
                  <a:t> op </a:t>
                </a:r>
                <a:r>
                  <a:rPr lang="en-US" sz="2400" dirty="0" err="1" smtClean="0"/>
                  <a:t>onterecht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verwerpen</a:t>
                </a:r>
                <a:r>
                  <a:rPr lang="en-US" sz="2400" dirty="0" smtClean="0"/>
                  <a:t> van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als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waar</a:t>
                </a:r>
                <a:r>
                  <a:rPr lang="en-US" sz="2400" dirty="0" smtClean="0"/>
                  <a:t> is.</a:t>
                </a:r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827816" cy="4246562"/>
              </a:xfrm>
              <a:blipFill>
                <a:blip r:embed="rId3"/>
                <a:stretch>
                  <a:fillRect l="-1688" t="-2296" r="-1688" b="-330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Kongsberg to deliver ASW sonars for Finnish Navy vessels"/>
          <p:cNvSpPr>
            <a:spLocks noChangeAspect="1" noChangeArrowheads="1"/>
          </p:cNvSpPr>
          <p:nvPr/>
        </p:nvSpPr>
        <p:spPr bwMode="auto">
          <a:xfrm>
            <a:off x="1775520" y="486916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4" name="AutoShape 4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752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r>
              <a:rPr lang="en-US" dirty="0" err="1" smtClean="0"/>
              <a:t>Stap</a:t>
            </a:r>
            <a:r>
              <a:rPr lang="en-US" dirty="0" smtClean="0"/>
              <a:t> 4: </a:t>
            </a:r>
            <a:r>
              <a:rPr lang="en-US" dirty="0" err="1" smtClean="0"/>
              <a:t>bepalen</a:t>
            </a:r>
            <a:r>
              <a:rPr lang="en-US" dirty="0" smtClean="0"/>
              <a:t> van de </a:t>
            </a:r>
            <a:r>
              <a:rPr lang="en-US" dirty="0" err="1" smtClean="0"/>
              <a:t>toetsingsgrootheid</a:t>
            </a: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971832" cy="4246562"/>
              </a:xfrm>
            </p:spPr>
            <p:txBody>
              <a:bodyPr/>
              <a:lstStyle/>
              <a:p>
                <a:r>
                  <a:rPr lang="en-US" sz="2400" b="1" dirty="0" smtClean="0"/>
                  <a:t>Theoretische</a:t>
                </a:r>
                <a:r>
                  <a:rPr lang="en-US" sz="2400" b="1" dirty="0"/>
                  <a:t> </a:t>
                </a:r>
                <a:r>
                  <a:rPr lang="en-US" sz="2400" b="1" dirty="0" err="1" smtClean="0"/>
                  <a:t>steekproef</a:t>
                </a:r>
                <a:r>
                  <a:rPr lang="en-US" sz="2400" b="1" dirty="0" smtClean="0"/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</m:oMath>
                </a14:m>
                <a:r>
                  <a:rPr lang="en-US" sz="2400" dirty="0" smtClean="0"/>
                  <a:t>: </a:t>
                </a:r>
                <a:r>
                  <a:rPr lang="en-US" sz="2400" dirty="0" err="1" smtClean="0"/>
                  <a:t>metingen</a:t>
                </a:r>
                <a:r>
                  <a:rPr lang="en-US" sz="2400" dirty="0" smtClean="0"/>
                  <a:t> van </a:t>
                </a:r>
                <a:r>
                  <a:rPr lang="en-US" sz="2400" dirty="0" err="1" smtClean="0"/>
                  <a:t>detectieafstanden</a:t>
                </a:r>
                <a:r>
                  <a:rPr lang="en-US" sz="2400" dirty="0" smtClean="0"/>
                  <a:t> met </a:t>
                </a:r>
                <a:r>
                  <a:rPr lang="en-US" sz="2400" dirty="0" err="1" smtClean="0"/>
                  <a:t>gemiddelde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 smtClean="0"/>
                  <a:t> / </a:t>
                </a:r>
                <a:r>
                  <a:rPr lang="en-US" sz="2400" dirty="0" err="1" smtClean="0"/>
                  <a:t>standaardafwijking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solidFill>
                      <a:schemeClr val="tx1"/>
                    </a:solidFill>
                  </a:rPr>
                  <a:t>We </a:t>
                </a:r>
                <a:r>
                  <a:rPr lang="en-US" sz="2400" dirty="0" err="1" smtClean="0">
                    <a:solidFill>
                      <a:schemeClr val="tx1"/>
                    </a:solidFill>
                  </a:rPr>
                  <a:t>willen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chemeClr val="tx1"/>
                    </a:solidFill>
                  </a:rPr>
                  <a:t>iets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zeggen</a:t>
                </a:r>
                <a:r>
                  <a:rPr lang="en-US" sz="2400" dirty="0">
                    <a:solidFill>
                      <a:schemeClr val="tx1"/>
                    </a:solidFill>
                  </a:rPr>
                  <a:t> over 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de parameter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 smtClean="0">
                    <a:solidFill>
                      <a:schemeClr val="accent1"/>
                    </a:solidFill>
                  </a:rPr>
                  <a:t>Centrale </a:t>
                </a:r>
                <a:r>
                  <a:rPr lang="en-US" sz="2400" b="1" dirty="0" err="1" smtClean="0">
                    <a:solidFill>
                      <a:schemeClr val="accent1"/>
                    </a:solidFill>
                  </a:rPr>
                  <a:t>limietstelling</a:t>
                </a:r>
                <a:r>
                  <a:rPr lang="en-US" sz="2400" b="1" dirty="0" smtClean="0"/>
                  <a:t>: </a:t>
                </a:r>
                <a:r>
                  <a:rPr lang="en-US" sz="2400" dirty="0" err="1" smtClean="0"/>
                  <a:t>onder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geldt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dat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  <m:r>
                      <a:rPr lang="en-US" sz="24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=1250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r>
                  <a:rPr lang="en-US" sz="2400" b="1" dirty="0" err="1" smtClean="0"/>
                  <a:t>Toetsingsgrootheid</a:t>
                </a:r>
                <a:r>
                  <a:rPr lang="en-US" sz="2400" b="1" dirty="0" smtClean="0"/>
                  <a:t>: </a:t>
                </a: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We </a:t>
                </a:r>
                <a:r>
                  <a:rPr lang="en-US" sz="2400" dirty="0" err="1" smtClean="0"/>
                  <a:t>bekijken</a:t>
                </a:r>
                <a:r>
                  <a:rPr lang="en-US" sz="2400" dirty="0" smtClean="0"/>
                  <a:t> het </a:t>
                </a:r>
                <a:r>
                  <a:rPr lang="en-US" sz="2400" dirty="0" err="1" smtClean="0"/>
                  <a:t>steekproefgemiddelde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=1250;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US" sz="2400" b="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Op basis van de </a:t>
                </a:r>
                <a:r>
                  <a:rPr lang="en-US" sz="2400" dirty="0" err="1" smtClean="0"/>
                  <a:t>aanname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=1250</m:t>
                    </m:r>
                  </m:oMath>
                </a14:m>
                <a:r>
                  <a:rPr lang="en-US" sz="2400" b="1" dirty="0" smtClean="0"/>
                  <a:t> </a:t>
                </a:r>
                <a:r>
                  <a:rPr lang="en-US" sz="2400" dirty="0" err="1" smtClean="0"/>
                  <a:t>bekijken</a:t>
                </a:r>
                <a:r>
                  <a:rPr lang="en-US" sz="2400" dirty="0" smtClean="0"/>
                  <a:t> we wat “</a:t>
                </a:r>
                <a:r>
                  <a:rPr lang="en-US" sz="2400" dirty="0" err="1" smtClean="0"/>
                  <a:t>redelijke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uitkomsten</a:t>
                </a:r>
                <a:r>
                  <a:rPr lang="en-US" sz="2400" dirty="0" smtClean="0"/>
                  <a:t>” </a:t>
                </a:r>
                <a:r>
                  <a:rPr lang="en-US" sz="2400" dirty="0" err="1" smtClean="0"/>
                  <a:t>voor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ba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zijn</a:t>
                </a:r>
                <a:r>
                  <a:rPr lang="en-US" sz="2400" dirty="0" smtClean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Hiervoor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gebruiken</a:t>
                </a:r>
                <a:r>
                  <a:rPr lang="en-US" sz="2400" dirty="0" smtClean="0"/>
                  <a:t> we het </a:t>
                </a:r>
                <a:r>
                  <a:rPr lang="en-US" sz="2400" dirty="0" err="1" smtClean="0"/>
                  <a:t>gekozen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significantieniveau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 smtClean="0"/>
                  <a:t>!</a:t>
                </a:r>
                <a:endParaRPr lang="en-US" sz="2400" dirty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971832" cy="4246562"/>
              </a:xfrm>
              <a:blipFill>
                <a:blip r:embed="rId2"/>
                <a:stretch>
                  <a:fillRect l="-1667" t="-229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Kongsberg to deliver ASW sonars for Finnish Navy vessels"/>
          <p:cNvSpPr>
            <a:spLocks noChangeAspect="1" noChangeArrowheads="1"/>
          </p:cNvSpPr>
          <p:nvPr/>
        </p:nvSpPr>
        <p:spPr bwMode="auto">
          <a:xfrm>
            <a:off x="1775520" y="486916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4" name="AutoShape 4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575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r>
              <a:rPr lang="en-US" dirty="0" err="1" smtClean="0"/>
              <a:t>Stap</a:t>
            </a:r>
            <a:r>
              <a:rPr lang="en-US" dirty="0" smtClean="0"/>
              <a:t> 5: </a:t>
            </a:r>
            <a:r>
              <a:rPr lang="en-US" dirty="0" err="1" smtClean="0"/>
              <a:t>geef</a:t>
            </a:r>
            <a:r>
              <a:rPr lang="en-US" dirty="0" smtClean="0"/>
              <a:t> de </a:t>
            </a:r>
            <a:r>
              <a:rPr lang="en-US" dirty="0" err="1" smtClean="0"/>
              <a:t>conclusie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formuleer</a:t>
            </a:r>
            <a:r>
              <a:rPr lang="en-US" dirty="0" smtClean="0"/>
              <a:t> </a:t>
            </a:r>
            <a:r>
              <a:rPr lang="en-US" dirty="0" err="1" smtClean="0"/>
              <a:t>deze</a:t>
            </a:r>
            <a:r>
              <a:rPr lang="en-US" dirty="0" smtClean="0"/>
              <a:t> in de </a:t>
            </a:r>
            <a:r>
              <a:rPr lang="en-US" dirty="0" err="1" smtClean="0"/>
              <a:t>originele</a:t>
            </a:r>
            <a:r>
              <a:rPr lang="en-US" dirty="0" smtClean="0"/>
              <a:t> context</a:t>
            </a: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755808" cy="4246562"/>
              </a:xfrm>
            </p:spPr>
            <p:txBody>
              <a:bodyPr/>
              <a:lstStyle/>
              <a:p>
                <a:r>
                  <a:rPr lang="en-US" sz="2400" b="1" dirty="0" smtClean="0"/>
                  <a:t>Methode 1: het </a:t>
                </a:r>
                <a:r>
                  <a:rPr lang="en-US" sz="2400" b="1" dirty="0" err="1" smtClean="0"/>
                  <a:t>kritieke</a:t>
                </a:r>
                <a:r>
                  <a:rPr lang="en-US" sz="2400" b="1" dirty="0" smtClean="0"/>
                  <a:t> </a:t>
                </a:r>
                <a:r>
                  <a:rPr lang="en-US" sz="2400" b="1" dirty="0" err="1" smtClean="0"/>
                  <a:t>gebied</a:t>
                </a: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Hoger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steekproefgemiddelde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waarschijnlijker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dat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aan</a:t>
                </a:r>
                <a:r>
                  <a:rPr lang="en-US" sz="2400" dirty="0" smtClean="0"/>
                  <a:t> de norm </a:t>
                </a:r>
                <a:r>
                  <a:rPr lang="en-US" sz="2400" dirty="0" err="1" smtClean="0"/>
                  <a:t>wordt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voldaan</a:t>
                </a:r>
                <a:r>
                  <a:rPr lang="en-US" sz="2400" dirty="0" smtClean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Het </a:t>
                </a:r>
                <a:r>
                  <a:rPr lang="en-US" sz="2400" b="1" dirty="0" err="1" smtClean="0">
                    <a:solidFill>
                      <a:srgbClr val="FF0000"/>
                    </a:solidFill>
                  </a:rPr>
                  <a:t>kritieke</a:t>
                </a:r>
                <a:r>
                  <a:rPr lang="en-US" sz="2400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 smtClean="0">
                    <a:solidFill>
                      <a:srgbClr val="FF0000"/>
                    </a:solidFill>
                  </a:rPr>
                  <a:t>gebied</a:t>
                </a:r>
                <a:r>
                  <a:rPr lang="en-US" sz="2400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smtClean="0"/>
                  <a:t>(interval van </a:t>
                </a:r>
                <a:r>
                  <a:rPr lang="en-US" sz="2400" dirty="0" err="1" smtClean="0"/>
                  <a:t>onwaarschijnlijke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uitkomsten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voor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als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waar</a:t>
                </a:r>
                <a:r>
                  <a:rPr lang="en-US" sz="2400" dirty="0" smtClean="0"/>
                  <a:t> is):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1250+2,3263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42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50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=[1263,82;∞)</m:t>
                      </m:r>
                    </m:oMath>
                  </m:oMathPara>
                </a14:m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r>
                  <a:rPr lang="en-US" sz="2400" dirty="0" err="1" smtClean="0"/>
                  <a:t>Aangezien</a:t>
                </a:r>
                <a:r>
                  <a:rPr lang="en-US" sz="2400" dirty="0" smtClean="0"/>
                  <a:t> het </a:t>
                </a:r>
                <a:r>
                  <a:rPr lang="en-US" sz="2400" dirty="0" err="1" smtClean="0"/>
                  <a:t>geobserveerde</a:t>
                </a:r>
                <a:r>
                  <a:rPr lang="en-US" sz="2400" dirty="0" smtClean="0"/>
                  <a:t> steekproefgemiddelde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ba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=1261</m:t>
                    </m:r>
                  </m:oMath>
                </a14:m>
                <a:r>
                  <a:rPr lang="en-US" sz="2400" dirty="0" smtClean="0"/>
                  <a:t>, </a:t>
                </a:r>
                <a:r>
                  <a:rPr lang="en-US" sz="2400" dirty="0" err="1" smtClean="0"/>
                  <a:t>ligt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deze</a:t>
                </a:r>
                <a:r>
                  <a:rPr lang="en-US" sz="2400" dirty="0" smtClean="0"/>
                  <a:t> NIET in het </a:t>
                </a:r>
                <a:r>
                  <a:rPr lang="en-US" sz="2400" b="1" dirty="0" err="1" smtClean="0">
                    <a:solidFill>
                      <a:srgbClr val="FF0000"/>
                    </a:solidFill>
                  </a:rPr>
                  <a:t>kritieke</a:t>
                </a:r>
                <a:r>
                  <a:rPr lang="en-US" sz="2400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 smtClean="0">
                    <a:solidFill>
                      <a:srgbClr val="FF0000"/>
                    </a:solidFill>
                  </a:rPr>
                  <a:t>gebied</a:t>
                </a:r>
                <a:r>
                  <a:rPr lang="en-US" sz="2400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wordt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niet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verworpen</a:t>
                </a:r>
                <a:r>
                  <a:rPr lang="en-US" sz="2400" dirty="0" smtClean="0"/>
                  <a:t>.</a:t>
                </a:r>
              </a:p>
              <a:p>
                <a:endParaRPr lang="en-US" sz="2400" dirty="0" smtClean="0"/>
              </a:p>
              <a:p>
                <a:r>
                  <a:rPr lang="en-US" sz="2400" dirty="0" err="1" smtClean="0"/>
                  <a:t>Er</a:t>
                </a:r>
                <a:r>
                  <a:rPr lang="en-US" sz="2400" dirty="0" smtClean="0"/>
                  <a:t> is </a:t>
                </a:r>
                <a:r>
                  <a:rPr lang="en-US" sz="2400" dirty="0" err="1" smtClean="0"/>
                  <a:t>onvoldoende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bewijs</a:t>
                </a:r>
                <a:r>
                  <a:rPr lang="en-US" sz="2400" dirty="0" smtClean="0"/>
                  <a:t> om </a:t>
                </a:r>
                <a:r>
                  <a:rPr lang="en-US" sz="2400" dirty="0" err="1" smtClean="0"/>
                  <a:t>aan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te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nemen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dat</a:t>
                </a:r>
                <a:r>
                  <a:rPr lang="en-US" sz="2400" dirty="0" smtClean="0"/>
                  <a:t> het </a:t>
                </a:r>
                <a:r>
                  <a:rPr lang="en-US" sz="2400" dirty="0" err="1" smtClean="0"/>
                  <a:t>nieuwe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systeem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gemiddelde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detectieafstand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voor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zeemijnen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heeft</a:t>
                </a:r>
                <a:r>
                  <a:rPr lang="en-US" sz="2400" dirty="0" smtClean="0"/>
                  <a:t> die </a:t>
                </a:r>
                <a:r>
                  <a:rPr lang="en-US" sz="2400" dirty="0" err="1" smtClean="0"/>
                  <a:t>wel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aan</a:t>
                </a:r>
                <a:r>
                  <a:rPr lang="en-US" sz="2400" dirty="0" smtClean="0"/>
                  <a:t> de norm </a:t>
                </a:r>
                <a:r>
                  <a:rPr lang="en-US" sz="2400" dirty="0" err="1" smtClean="0"/>
                  <a:t>voldoet</a:t>
                </a:r>
                <a:r>
                  <a:rPr lang="en-US" sz="2400" dirty="0" smtClean="0"/>
                  <a:t>.</a:t>
                </a:r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755808" cy="4246562"/>
              </a:xfrm>
              <a:blipFill>
                <a:blip r:embed="rId2"/>
                <a:stretch>
                  <a:fillRect l="-1700" t="-2296" b="-373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Kongsberg to deliver ASW sonars for Finnish Navy vessels"/>
          <p:cNvSpPr>
            <a:spLocks noChangeAspect="1" noChangeArrowheads="1"/>
          </p:cNvSpPr>
          <p:nvPr/>
        </p:nvSpPr>
        <p:spPr bwMode="auto">
          <a:xfrm>
            <a:off x="1775520" y="486916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4" name="AutoShape 4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286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r>
              <a:rPr lang="en-US" dirty="0" err="1"/>
              <a:t>Stap</a:t>
            </a:r>
            <a:r>
              <a:rPr lang="en-US" dirty="0"/>
              <a:t> 5: </a:t>
            </a:r>
            <a:r>
              <a:rPr lang="en-US" dirty="0" err="1"/>
              <a:t>geef</a:t>
            </a:r>
            <a:r>
              <a:rPr lang="en-US" dirty="0"/>
              <a:t> de </a:t>
            </a:r>
            <a:r>
              <a:rPr lang="en-US" dirty="0" err="1"/>
              <a:t>conclusie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formuleer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in de </a:t>
            </a:r>
            <a:r>
              <a:rPr lang="en-US" dirty="0" err="1"/>
              <a:t>originele</a:t>
            </a:r>
            <a:r>
              <a:rPr lang="en-US" dirty="0"/>
              <a:t> context</a:t>
            </a: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755808" cy="4246562"/>
              </a:xfrm>
            </p:spPr>
            <p:txBody>
              <a:bodyPr/>
              <a:lstStyle/>
              <a:p>
                <a:r>
                  <a:rPr lang="en-US" sz="2400" b="1" dirty="0" smtClean="0"/>
                  <a:t>Methode 2: de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sz="2400" b="1" dirty="0" smtClean="0"/>
                  <a:t>-</a:t>
                </a:r>
                <a:r>
                  <a:rPr lang="en-US" sz="2400" b="1" dirty="0" err="1" smtClean="0"/>
                  <a:t>waarde</a:t>
                </a: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Hoe </a:t>
                </a:r>
                <a:r>
                  <a:rPr lang="en-US" sz="2400" dirty="0" err="1" smtClean="0"/>
                  <a:t>groot</a:t>
                </a:r>
                <a:r>
                  <a:rPr lang="en-US" sz="2400" dirty="0" smtClean="0"/>
                  <a:t> is de </a:t>
                </a:r>
                <a:r>
                  <a:rPr lang="en-US" sz="2400" dirty="0" err="1" smtClean="0"/>
                  <a:t>kans</a:t>
                </a:r>
                <a:r>
                  <a:rPr lang="en-US" sz="2400" dirty="0" smtClean="0"/>
                  <a:t> op </a:t>
                </a: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nog </a:t>
                </a:r>
                <a:r>
                  <a:rPr lang="en-US" sz="2400" b="1" dirty="0" err="1" smtClean="0"/>
                  <a:t>extremere</a:t>
                </a:r>
                <a:r>
                  <a:rPr lang="en-US" sz="2400" b="1" dirty="0" smtClean="0"/>
                  <a:t> </a:t>
                </a:r>
                <a:r>
                  <a:rPr lang="en-US" sz="2400" b="1" dirty="0" err="1" smtClean="0"/>
                  <a:t>waarde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voor</a:t>
                </a:r>
                <a:r>
                  <a:rPr lang="en-US" sz="2400" dirty="0" smtClean="0"/>
                  <a:t> het </a:t>
                </a:r>
                <a:r>
                  <a:rPr lang="en-US" sz="2400" dirty="0" err="1" smtClean="0"/>
                  <a:t>steekproefgemiddelde</a:t>
                </a:r>
                <a:r>
                  <a:rPr lang="en-US" sz="2400" dirty="0"/>
                  <a:t>?</a:t>
                </a:r>
                <a:r>
                  <a:rPr lang="en-US" sz="2400" dirty="0" smtClean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Verwerp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als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 smtClean="0"/>
                  <a:t> (</a:t>
                </a:r>
                <a:r>
                  <a:rPr lang="en-US" sz="2400" dirty="0" err="1" smtClean="0"/>
                  <a:t>kans</a:t>
                </a:r>
                <a:r>
                  <a:rPr lang="en-US" sz="2400" dirty="0" smtClean="0"/>
                  <a:t> op </a:t>
                </a:r>
                <a:r>
                  <a:rPr lang="en-US" sz="2400" dirty="0" err="1" smtClean="0"/>
                  <a:t>extremere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waarde</a:t>
                </a:r>
                <a:r>
                  <a:rPr lang="en-US" sz="2400" dirty="0" smtClean="0"/>
                  <a:t> is </a:t>
                </a:r>
                <a:r>
                  <a:rPr lang="en-US" sz="2400" dirty="0" err="1" smtClean="0"/>
                  <a:t>kleiner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dan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 smtClean="0"/>
                  <a:t>)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aln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ar>
                            <m:barPr>
                              <m:pos m:val="top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ba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bar>
                            <m:barPr>
                              <m:pos m:val="top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=1261</m:t>
                          </m:r>
                        </m:e>
                      </m:d>
                      <m:r>
                        <m:rPr>
                          <m:aln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normalcdf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=1261;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99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=1250;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=42/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e>
                          </m:rad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0,0320</m:t>
                      </m:r>
                    </m:oMath>
                  </m:oMathPara>
                </a14:m>
                <a:endParaRPr lang="en-US" sz="2400" b="0" i="1" dirty="0" smtClean="0">
                  <a:latin typeface="Cambria Math" panose="02040503050406030204" pitchFamily="18" charset="0"/>
                </a:endParaRPr>
              </a:p>
              <a:p>
                <a:endParaRPr lang="en-US" sz="2400" dirty="0" smtClean="0"/>
              </a:p>
              <a:p>
                <a:r>
                  <a:rPr lang="en-US" sz="2400" dirty="0" err="1" smtClean="0"/>
                  <a:t>Aangezien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=0,01</m:t>
                    </m:r>
                  </m:oMath>
                </a14:m>
                <a:r>
                  <a:rPr lang="en-US" sz="2400" dirty="0" smtClean="0"/>
                  <a:t>, </a:t>
                </a:r>
                <a:r>
                  <a:rPr lang="en-US" sz="2400" dirty="0" err="1" smtClean="0"/>
                  <a:t>wordt</a:t>
                </a:r>
                <a:r>
                  <a:rPr lang="en-US" sz="2400" dirty="0" smtClean="0"/>
                  <a:t> de </a:t>
                </a:r>
                <a:r>
                  <a:rPr lang="en-US" sz="2400" dirty="0" err="1" smtClean="0"/>
                  <a:t>nulhypothese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niet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verworpen</a:t>
                </a:r>
                <a:r>
                  <a:rPr lang="en-US" sz="2400" dirty="0" smtClean="0"/>
                  <a:t>!</a:t>
                </a:r>
              </a:p>
              <a:p>
                <a:endParaRPr lang="en-US" sz="2400" dirty="0" smtClean="0"/>
              </a:p>
              <a:p>
                <a:r>
                  <a:rPr lang="en-US" sz="2400" dirty="0" err="1"/>
                  <a:t>Er</a:t>
                </a:r>
                <a:r>
                  <a:rPr lang="en-US" sz="2400" dirty="0"/>
                  <a:t> is </a:t>
                </a:r>
                <a:r>
                  <a:rPr lang="en-US" sz="2400" dirty="0" err="1"/>
                  <a:t>onvoldoende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bewijs</a:t>
                </a:r>
                <a:r>
                  <a:rPr lang="en-US" sz="2400" dirty="0"/>
                  <a:t> om </a:t>
                </a:r>
                <a:r>
                  <a:rPr lang="en-US" sz="2400" dirty="0" err="1"/>
                  <a:t>aan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nemen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dat</a:t>
                </a:r>
                <a:r>
                  <a:rPr lang="en-US" sz="2400" dirty="0"/>
                  <a:t> het </a:t>
                </a:r>
                <a:r>
                  <a:rPr lang="en-US" sz="2400" dirty="0" err="1"/>
                  <a:t>nieuwe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systeem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gemiddelde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detectieafstand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voor</a:t>
                </a:r>
                <a:r>
                  <a:rPr lang="en-US" sz="2400" dirty="0"/>
                  <a:t> </a:t>
                </a:r>
                <a:r>
                  <a:rPr lang="en-US" sz="2400" dirty="0" err="1"/>
                  <a:t>zeemijnen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heeft</a:t>
                </a:r>
                <a:r>
                  <a:rPr lang="en-US" sz="2400" dirty="0"/>
                  <a:t> die </a:t>
                </a:r>
                <a:r>
                  <a:rPr lang="en-US" sz="2400" dirty="0" err="1"/>
                  <a:t>wel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aan</a:t>
                </a:r>
                <a:r>
                  <a:rPr lang="en-US" sz="2400" dirty="0"/>
                  <a:t> de norm </a:t>
                </a:r>
                <a:r>
                  <a:rPr lang="en-US" sz="2400" dirty="0" err="1"/>
                  <a:t>voldoet</a:t>
                </a:r>
                <a:r>
                  <a:rPr lang="en-US" sz="2400" dirty="0"/>
                  <a:t>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755808" cy="4246562"/>
              </a:xfrm>
              <a:blipFill>
                <a:blip r:embed="rId2"/>
                <a:stretch>
                  <a:fillRect l="-1700" t="-2296" b="-387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Kongsberg to deliver ASW sonars for Finnish Navy vessels"/>
          <p:cNvSpPr>
            <a:spLocks noChangeAspect="1" noChangeArrowheads="1"/>
          </p:cNvSpPr>
          <p:nvPr/>
        </p:nvSpPr>
        <p:spPr bwMode="auto">
          <a:xfrm>
            <a:off x="1775520" y="486916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4" name="AutoShape 4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617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pPr eaLnBrk="1" hangingPunct="1"/>
            <a:r>
              <a:rPr lang="en-US" dirty="0" smtClean="0"/>
              <a:t>Type-I </a:t>
            </a:r>
            <a:r>
              <a:rPr lang="en-US" dirty="0" err="1" smtClean="0"/>
              <a:t>en</a:t>
            </a:r>
            <a:r>
              <a:rPr lang="en-US" dirty="0" smtClean="0"/>
              <a:t> type-II </a:t>
            </a:r>
            <a:r>
              <a:rPr lang="en-US" dirty="0" err="1" smtClean="0"/>
              <a:t>fouten</a:t>
            </a: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683800" cy="4536082"/>
              </a:xfrm>
            </p:spPr>
            <p:txBody>
              <a:bodyPr/>
              <a:lstStyle/>
              <a:p>
                <a:endParaRPr lang="en-US" sz="2400" b="1" dirty="0" smtClean="0"/>
              </a:p>
              <a:p>
                <a:endParaRPr lang="en-US" sz="2400" b="1" dirty="0"/>
              </a:p>
              <a:p>
                <a:endParaRPr lang="en-US" sz="2400" b="1" dirty="0" smtClean="0"/>
              </a:p>
              <a:p>
                <a:endParaRPr lang="en-US" sz="2400" b="1" dirty="0" smtClean="0"/>
              </a:p>
              <a:p>
                <a:endParaRPr lang="en-US" sz="2400" b="1" dirty="0"/>
              </a:p>
              <a:p>
                <a:endParaRPr lang="en-US" sz="2400" b="1" dirty="0" smtClean="0"/>
              </a:p>
              <a:p>
                <a:endParaRPr lang="en-US" sz="2400" b="1" dirty="0"/>
              </a:p>
              <a:p>
                <a:endParaRPr lang="en-US" sz="2400" b="1" dirty="0" smtClean="0"/>
              </a:p>
              <a:p>
                <a:endParaRPr lang="en-US" sz="2400" b="1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 err="1" smtClean="0"/>
                  <a:t>Doel</a:t>
                </a:r>
                <a:r>
                  <a:rPr lang="en-US" sz="2400" b="1" dirty="0" smtClean="0"/>
                  <a:t>: </a:t>
                </a:r>
                <a:r>
                  <a:rPr lang="en-US" sz="2400" dirty="0" err="1" smtClean="0"/>
                  <a:t>zoveel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mogelijk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juiste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beslissingen</a:t>
                </a:r>
                <a:r>
                  <a:rPr lang="en-US" sz="2400" dirty="0" smtClean="0"/>
                  <a:t> (</a:t>
                </a:r>
                <a:r>
                  <a:rPr lang="en-US" sz="2400" dirty="0" err="1" smtClean="0"/>
                  <a:t>groene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cellen</a:t>
                </a:r>
                <a:r>
                  <a:rPr lang="en-US" sz="2400" dirty="0" smtClean="0"/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b="1" dirty="0" err="1" smtClean="0"/>
                  <a:t>Probleem</a:t>
                </a:r>
                <a:r>
                  <a:rPr lang="en-US" sz="2400" b="1" dirty="0" smtClean="0"/>
                  <a:t>: </a:t>
                </a:r>
                <a:r>
                  <a:rPr lang="en-US" sz="2400" dirty="0" smtClean="0"/>
                  <a:t>trade-off </a:t>
                </a:r>
                <a:r>
                  <a:rPr lang="en-US" sz="2400" dirty="0" err="1" smtClean="0"/>
                  <a:t>tussen</a:t>
                </a:r>
                <a:r>
                  <a:rPr lang="en-US" sz="2400" dirty="0" smtClean="0"/>
                  <a:t> type-I </a:t>
                </a:r>
                <a:r>
                  <a:rPr lang="en-US" sz="2400" dirty="0" err="1" smtClean="0"/>
                  <a:t>fouten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en</a:t>
                </a:r>
                <a:r>
                  <a:rPr lang="en-US" sz="2400" dirty="0" smtClean="0"/>
                  <a:t> type-II </a:t>
                </a:r>
                <a:r>
                  <a:rPr lang="en-US" sz="2400" dirty="0" err="1" smtClean="0"/>
                  <a:t>fouten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b="1" dirty="0" smtClean="0"/>
                  <a:t> welke is </a:t>
                </a:r>
                <a:r>
                  <a:rPr lang="en-US" sz="2400" b="1" dirty="0" err="1" smtClean="0"/>
                  <a:t>erger</a:t>
                </a:r>
                <a:r>
                  <a:rPr lang="en-US" sz="2400" b="1" dirty="0" smtClean="0"/>
                  <a:t>?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683800" cy="4536082"/>
              </a:xfrm>
              <a:blipFill>
                <a:blip r:embed="rId2"/>
                <a:stretch>
                  <a:fillRect l="-1711" b="-376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5206148"/>
                  </p:ext>
                </p:extLst>
              </p:nvPr>
            </p:nvGraphicFramePr>
            <p:xfrm>
              <a:off x="358056" y="1752991"/>
              <a:ext cx="11593288" cy="342107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98322">
                      <a:extLst>
                        <a:ext uri="{9D8B030D-6E8A-4147-A177-3AD203B41FA5}">
                          <a16:colId xmlns:a16="http://schemas.microsoft.com/office/drawing/2014/main" val="3888660024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4040529881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1109201077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2539498206"/>
                        </a:ext>
                      </a:extLst>
                    </a:gridCol>
                  </a:tblGrid>
                  <a:tr h="399898">
                    <a:tc>
                      <a:txBody>
                        <a:bodyPr/>
                        <a:lstStyle/>
                        <a:p>
                          <a:pPr algn="ctr"/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 smtClean="0">
                              <a:latin typeface="RijksoverheidSansText" panose="020B0503040202060203" pitchFamily="34" charset="0"/>
                            </a:rPr>
                            <a:t>Conclusie</a:t>
                          </a:r>
                          <a:endParaRPr lang="nl-NL" sz="20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8442582"/>
                      </a:ext>
                    </a:extLst>
                  </a:tr>
                  <a:tr h="399898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 smtClean="0">
                              <a:latin typeface="RijksoverheidSansText" panose="020B0503040202060203" pitchFamily="34" charset="0"/>
                            </a:rPr>
                            <a:t>Werkelijkheid</a:t>
                          </a:r>
                          <a:endParaRPr lang="nl-NL" sz="20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2000" dirty="0" smtClean="0">
                              <a:latin typeface="RijksoverheidSansText" panose="020B0503040202060203" pitchFamily="34" charset="0"/>
                            </a:rPr>
                            <a:t> is waar</a:t>
                          </a:r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2000" dirty="0" smtClean="0">
                              <a:latin typeface="RijksoverheidSansText" panose="020B0503040202060203" pitchFamily="34" charset="0"/>
                            </a:rPr>
                            <a:t> is niet waar</a:t>
                          </a:r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7621058"/>
                      </a:ext>
                    </a:extLst>
                  </a:tr>
                  <a:tr h="1122183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2000" dirty="0" smtClean="0">
                              <a:latin typeface="RijksoverheidSansText" panose="020B0503040202060203" pitchFamily="34" charset="0"/>
                            </a:rPr>
                            <a:t> is waar</a:t>
                          </a:r>
                        </a:p>
                        <a:p>
                          <a:pPr algn="ctr"/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(</a:t>
                          </a:r>
                          <a:r>
                            <a:rPr lang="en-US" sz="2000" dirty="0" err="1" smtClean="0">
                              <a:latin typeface="RijksoverheidSansText" panose="020B0503040202060203" pitchFamily="34" charset="0"/>
                            </a:rPr>
                            <a:t>systeem</a:t>
                          </a:r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latin typeface="RijksoverheidSansText" panose="020B0503040202060203" pitchFamily="34" charset="0"/>
                            </a:rPr>
                            <a:t>voldoet</a:t>
                          </a:r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 NIET</a:t>
                          </a:r>
                          <a:r>
                            <a:rPr lang="en-US" sz="2000" baseline="0" dirty="0" smtClean="0"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latin typeface="RijksoverheidSansText" panose="020B0503040202060203" pitchFamily="34" charset="0"/>
                            </a:rPr>
                            <a:t>aan</a:t>
                          </a:r>
                          <a:r>
                            <a:rPr lang="en-US" sz="2000" baseline="0" dirty="0" smtClean="0">
                              <a:latin typeface="RijksoverheidSansText" panose="020B0503040202060203" pitchFamily="34" charset="0"/>
                            </a:rPr>
                            <a:t> de </a:t>
                          </a:r>
                          <a:r>
                            <a:rPr lang="en-US" sz="2000" baseline="0" dirty="0" err="1" smtClean="0">
                              <a:latin typeface="RijksoverheidSansText" panose="020B0503040202060203" pitchFamily="34" charset="0"/>
                            </a:rPr>
                            <a:t>operationele</a:t>
                          </a:r>
                          <a:r>
                            <a:rPr lang="en-US" sz="2000" baseline="0" dirty="0" smtClean="0">
                              <a:latin typeface="RijksoverheidSansText" panose="020B0503040202060203" pitchFamily="34" charset="0"/>
                            </a:rPr>
                            <a:t> norm)</a:t>
                          </a:r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Nieuwe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sonarsysteem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op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waarde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geschat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Type-I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67782"/>
                      </a:ext>
                    </a:extLst>
                  </a:tr>
                  <a:tr h="1122183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2000" dirty="0" smtClean="0">
                              <a:latin typeface="RijksoverheidSansText" panose="020B0503040202060203" pitchFamily="34" charset="0"/>
                            </a:rPr>
                            <a:t> is niet waar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(</a:t>
                          </a:r>
                          <a:r>
                            <a:rPr lang="en-US" sz="2000" dirty="0" err="1" smtClean="0">
                              <a:latin typeface="RijksoverheidSansText" panose="020B0503040202060203" pitchFamily="34" charset="0"/>
                            </a:rPr>
                            <a:t>sonarsysteem</a:t>
                          </a:r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latin typeface="RijksoverheidSansText" panose="020B0503040202060203" pitchFamily="34" charset="0"/>
                            </a:rPr>
                            <a:t>voldoet</a:t>
                          </a:r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 WEL </a:t>
                          </a:r>
                          <a:r>
                            <a:rPr lang="en-US" sz="2000" dirty="0" err="1" smtClean="0">
                              <a:latin typeface="RijksoverheidSansText" panose="020B0503040202060203" pitchFamily="34" charset="0"/>
                            </a:rPr>
                            <a:t>aan</a:t>
                          </a:r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 de </a:t>
                          </a:r>
                          <a:r>
                            <a:rPr lang="en-US" sz="2000" dirty="0" err="1" smtClean="0">
                              <a:latin typeface="RijksoverheidSansText" panose="020B0503040202060203" pitchFamily="34" charset="0"/>
                            </a:rPr>
                            <a:t>operationele</a:t>
                          </a:r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 norm</a:t>
                          </a:r>
                          <a:r>
                            <a:rPr lang="en-US" sz="2000" baseline="0" dirty="0" smtClean="0"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2000" dirty="0" smtClean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Type-II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Nieuwe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sonarsysteem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op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waarde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geschat</a:t>
                          </a:r>
                          <a:endParaRPr lang="en-US" sz="2000" baseline="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93757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5206148"/>
                  </p:ext>
                </p:extLst>
              </p:nvPr>
            </p:nvGraphicFramePr>
            <p:xfrm>
              <a:off x="358056" y="1752991"/>
              <a:ext cx="11593288" cy="342107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98322">
                      <a:extLst>
                        <a:ext uri="{9D8B030D-6E8A-4147-A177-3AD203B41FA5}">
                          <a16:colId xmlns:a16="http://schemas.microsoft.com/office/drawing/2014/main" val="3888660024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4040529881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1109201077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2539498206"/>
                        </a:ext>
                      </a:extLst>
                    </a:gridCol>
                  </a:tblGrid>
                  <a:tr h="399898">
                    <a:tc>
                      <a:txBody>
                        <a:bodyPr/>
                        <a:lstStyle/>
                        <a:p>
                          <a:pPr algn="ctr"/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 smtClean="0">
                              <a:latin typeface="RijksoverheidSansText" panose="020B0503040202060203" pitchFamily="34" charset="0"/>
                            </a:rPr>
                            <a:t>Conclusie</a:t>
                          </a:r>
                          <a:endParaRPr lang="nl-NL" sz="20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8442582"/>
                      </a:ext>
                    </a:extLst>
                  </a:tr>
                  <a:tr h="399898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 smtClean="0">
                              <a:latin typeface="RijksoverheidSansText" panose="020B0503040202060203" pitchFamily="34" charset="0"/>
                            </a:rPr>
                            <a:t>Werkelijkheid</a:t>
                          </a:r>
                          <a:endParaRPr lang="nl-NL" sz="20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632" t="-109231" r="-100632" b="-69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000" t="-109231" r="-420" b="-6923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7621058"/>
                      </a:ext>
                    </a:extLst>
                  </a:tr>
                  <a:tr h="1310640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210" t="-62963" r="-200210" b="-1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Nieuwe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sonarsysteem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op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waarde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geschat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Type-I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67782"/>
                      </a:ext>
                    </a:extLst>
                  </a:tr>
                  <a:tr h="1310640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210" t="-163721" r="-200210" b="-88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Type-II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Nieuwe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sonarsysteem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op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waarde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geschat</a:t>
                          </a:r>
                          <a:endParaRPr lang="en-US" sz="2000" baseline="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937575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6769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pPr eaLnBrk="1" hangingPunct="1"/>
            <a:r>
              <a:rPr lang="en-US" dirty="0" smtClean="0"/>
              <a:t>Type-I </a:t>
            </a:r>
            <a:r>
              <a:rPr lang="en-US" dirty="0" err="1" smtClean="0"/>
              <a:t>en</a:t>
            </a:r>
            <a:r>
              <a:rPr lang="en-US" dirty="0" smtClean="0"/>
              <a:t> type-II </a:t>
            </a:r>
            <a:r>
              <a:rPr lang="en-US" dirty="0" err="1" smtClean="0"/>
              <a:t>fouten</a:t>
            </a: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899824" cy="4536082"/>
              </a:xfrm>
            </p:spPr>
            <p:txBody>
              <a:bodyPr/>
              <a:lstStyle/>
              <a:p>
                <a:r>
                  <a:rPr lang="en-US" b="1" dirty="0" smtClean="0"/>
                  <a:t>Stel nu </a:t>
                </a:r>
                <a:r>
                  <a:rPr lang="en-US" b="1" dirty="0" err="1" smtClean="0"/>
                  <a:t>dat</a:t>
                </a:r>
                <a:r>
                  <a:rPr lang="en-US" b="1" dirty="0" smtClean="0"/>
                  <a:t> de </a:t>
                </a:r>
                <a:r>
                  <a:rPr lang="en-US" b="1" dirty="0" err="1" smtClean="0"/>
                  <a:t>echte</a:t>
                </a:r>
                <a:r>
                  <a:rPr lang="en-US" b="1" dirty="0" smtClean="0"/>
                  <a:t> </a:t>
                </a:r>
                <a:r>
                  <a:rPr lang="en-US" b="1" dirty="0" err="1" smtClean="0"/>
                  <a:t>gemiddelde</a:t>
                </a:r>
                <a:r>
                  <a:rPr lang="en-US" b="1" dirty="0" smtClean="0"/>
                  <a:t> </a:t>
                </a:r>
                <a:r>
                  <a:rPr lang="en-US" b="1" dirty="0" err="1" smtClean="0"/>
                  <a:t>detectieafstand</a:t>
                </a:r>
                <a:r>
                  <a:rPr lang="en-US" b="1" dirty="0" smtClean="0"/>
                  <a:t> </a:t>
                </a:r>
                <a:r>
                  <a:rPr lang="en-US" b="1" dirty="0" err="1" smtClean="0"/>
                  <a:t>gelijk</a:t>
                </a:r>
                <a:r>
                  <a:rPr lang="en-US" b="1" dirty="0" smtClean="0"/>
                  <a:t> is </a:t>
                </a:r>
                <a:r>
                  <a:rPr lang="en-US" b="1" dirty="0" err="1" smtClean="0"/>
                  <a:t>aan</a:t>
                </a:r>
                <a:r>
                  <a:rPr lang="en-US" b="1" dirty="0" smtClean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𝟏𝟐𝟔𝟓</m:t>
                    </m:r>
                  </m:oMath>
                </a14:m>
                <a:r>
                  <a:rPr lang="en-US" b="1" dirty="0" smtClean="0"/>
                  <a:t> meter (dus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 smtClean="0"/>
                  <a:t> is </a:t>
                </a:r>
                <a:r>
                  <a:rPr lang="en-US" b="1" dirty="0" err="1" smtClean="0"/>
                  <a:t>waar</a:t>
                </a:r>
                <a:r>
                  <a:rPr lang="en-US" b="1" dirty="0" smtClean="0"/>
                  <a:t>). Wat is </a:t>
                </a:r>
                <a:r>
                  <a:rPr lang="en-US" b="1" dirty="0" err="1" smtClean="0"/>
                  <a:t>dan</a:t>
                </a:r>
                <a:r>
                  <a:rPr lang="en-US" b="1" dirty="0"/>
                  <a:t> </a:t>
                </a:r>
                <a:r>
                  <a:rPr lang="en-US" b="1" dirty="0" smtClean="0"/>
                  <a:t>het </a:t>
                </a:r>
                <a:r>
                  <a:rPr lang="en-US" b="1" dirty="0" err="1" smtClean="0"/>
                  <a:t>onderscheidend</a:t>
                </a:r>
                <a:r>
                  <a:rPr lang="en-US" b="1" dirty="0" smtClean="0"/>
                  <a:t> </a:t>
                </a:r>
                <a:r>
                  <a:rPr lang="en-US" b="1" dirty="0" err="1" smtClean="0"/>
                  <a:t>vermogen</a:t>
                </a:r>
                <a:r>
                  <a:rPr lang="en-US" b="1" dirty="0" smtClean="0"/>
                  <a:t> van </a:t>
                </a:r>
                <a:r>
                  <a:rPr lang="en-US" b="1" dirty="0" err="1" smtClean="0"/>
                  <a:t>deze</a:t>
                </a:r>
                <a:r>
                  <a:rPr lang="en-US" b="1" dirty="0" smtClean="0"/>
                  <a:t> </a:t>
                </a:r>
                <a:r>
                  <a:rPr lang="en-US" b="1" dirty="0" err="1" smtClean="0"/>
                  <a:t>hypothesetoets</a:t>
                </a:r>
                <a:r>
                  <a:rPr lang="en-US" b="1" dirty="0" smtClean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b="1" dirty="0" smtClean="0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We </a:t>
                </a:r>
                <a:r>
                  <a:rPr lang="en-US" dirty="0" err="1" smtClean="0"/>
                  <a:t>hebben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eerder</a:t>
                </a:r>
                <a:r>
                  <a:rPr lang="en-US" dirty="0" smtClean="0"/>
                  <a:t> het </a:t>
                </a:r>
                <a:r>
                  <a:rPr lang="en-US" dirty="0" err="1" smtClean="0"/>
                  <a:t>kritieke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gebied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bepaald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namelijk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[1263,82;∞)</m:t>
                    </m:r>
                  </m:oMath>
                </a14:m>
                <a:r>
                  <a:rPr lang="en-US" sz="2000" dirty="0" smtClean="0"/>
                  <a:t>.</a:t>
                </a:r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err="1" smtClean="0"/>
                  <a:t>Indien</a:t>
                </a:r>
                <a:r>
                  <a:rPr lang="en-US" dirty="0" smtClean="0"/>
                  <a:t> het </a:t>
                </a:r>
                <a:r>
                  <a:rPr lang="en-US" dirty="0" err="1" smtClean="0"/>
                  <a:t>werkelijke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gemiddelde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=1270</m:t>
                    </m:r>
                  </m:oMath>
                </a14:m>
                <a:r>
                  <a:rPr lang="en-US" dirty="0" smtClean="0"/>
                  <a:t> is, </a:t>
                </a:r>
                <a:r>
                  <a:rPr lang="en-US" dirty="0" err="1" smtClean="0"/>
                  <a:t>dan</a:t>
                </a:r>
                <a:r>
                  <a:rPr lang="en-US" dirty="0" smtClean="0"/>
                  <a:t> is </a:t>
                </a:r>
                <a:r>
                  <a:rPr lang="en-US" dirty="0"/>
                  <a:t>h</a:t>
                </a:r>
                <a:r>
                  <a:rPr lang="en-US" dirty="0" smtClean="0"/>
                  <a:t>et onderscheidend vermogen gelijk aan de kans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dat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nulhypothese</a:t>
                </a:r>
                <a:r>
                  <a:rPr lang="en-US" dirty="0" smtClean="0"/>
                  <a:t> </a:t>
                </a:r>
                <a:r>
                  <a:rPr lang="en-US" b="1" u="sng" dirty="0" err="1" smtClean="0"/>
                  <a:t>terecht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wordt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verworpen</a:t>
                </a:r>
                <a:r>
                  <a:rPr lang="en-US" dirty="0" smtClean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err="1" smtClean="0">
                    <a:latin typeface="RijksoverheidSansText" panose="020B0503040202060203" pitchFamily="34" charset="0"/>
                  </a:rPr>
                  <a:t>Dit</a:t>
                </a:r>
                <a:r>
                  <a:rPr lang="en-US" dirty="0" smtClean="0">
                    <a:latin typeface="RijksoverheidSansText" panose="020B0503040202060203" pitchFamily="34" charset="0"/>
                  </a:rPr>
                  <a:t> is </a:t>
                </a:r>
                <a:r>
                  <a:rPr lang="en-US" dirty="0" err="1" smtClean="0">
                    <a:latin typeface="RijksoverheidSansText" panose="020B0503040202060203" pitchFamily="34" charset="0"/>
                  </a:rPr>
                  <a:t>hetzelfde</a:t>
                </a:r>
                <a:r>
                  <a:rPr lang="en-US" dirty="0" smtClean="0">
                    <a:latin typeface="RijksoverheidSansText" panose="020B0503040202060203" pitchFamily="34" charset="0"/>
                  </a:rPr>
                  <a:t> </a:t>
                </a:r>
                <a:r>
                  <a:rPr lang="en-US" dirty="0" err="1" smtClean="0">
                    <a:latin typeface="RijksoverheidSansText" panose="020B0503040202060203" pitchFamily="34" charset="0"/>
                  </a:rPr>
                  <a:t>als</a:t>
                </a:r>
                <a:r>
                  <a:rPr lang="en-US" dirty="0" smtClean="0">
                    <a:latin typeface="RijksoverheidSansText" panose="020B0503040202060203" pitchFamily="34" charset="0"/>
                  </a:rPr>
                  <a:t> de </a:t>
                </a:r>
                <a:r>
                  <a:rPr lang="en-US" dirty="0" err="1" smtClean="0">
                    <a:latin typeface="RijksoverheidSansText" panose="020B0503040202060203" pitchFamily="34" charset="0"/>
                  </a:rPr>
                  <a:t>kans</a:t>
                </a:r>
                <a:r>
                  <a:rPr lang="en-US" dirty="0" smtClean="0">
                    <a:latin typeface="RijksoverheidSansText" panose="020B0503040202060203" pitchFamily="34" charset="0"/>
                  </a:rPr>
                  <a:t> </a:t>
                </a:r>
                <a:r>
                  <a:rPr lang="en-US" dirty="0" err="1" smtClean="0">
                    <a:latin typeface="RijksoverheidSansText" panose="020B0503040202060203" pitchFamily="34" charset="0"/>
                  </a:rPr>
                  <a:t>dat</a:t>
                </a:r>
                <a:r>
                  <a:rPr lang="en-US" dirty="0" smtClean="0">
                    <a:latin typeface="RijksoverheidSansText" panose="020B0503040202060203" pitchFamily="34" charset="0"/>
                  </a:rPr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=1265;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42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latin typeface="RijksoverheidSansText" panose="020B0503040202060203" pitchFamily="34" charset="0"/>
                  </a:rPr>
                  <a:t> </a:t>
                </a:r>
                <a:r>
                  <a:rPr lang="en-US" dirty="0" err="1" smtClean="0">
                    <a:latin typeface="RijksoverheidSansText" panose="020B0503040202060203" pitchFamily="34" charset="0"/>
                  </a:rPr>
                  <a:t>een</a:t>
                </a:r>
                <a:r>
                  <a:rPr lang="en-US" dirty="0" smtClean="0">
                    <a:latin typeface="RijksoverheidSansText" panose="020B0503040202060203" pitchFamily="34" charset="0"/>
                  </a:rPr>
                  <a:t> </a:t>
                </a:r>
                <a:r>
                  <a:rPr lang="en-US" dirty="0" err="1" smtClean="0">
                    <a:latin typeface="RijksoverheidSansText" panose="020B0503040202060203" pitchFamily="34" charset="0"/>
                  </a:rPr>
                  <a:t>waarde</a:t>
                </a:r>
                <a:r>
                  <a:rPr lang="en-US" dirty="0" smtClean="0">
                    <a:latin typeface="RijksoverheidSansText" panose="020B0503040202060203" pitchFamily="34" charset="0"/>
                  </a:rPr>
                  <a:t> in het </a:t>
                </a:r>
                <a:r>
                  <a:rPr lang="en-US" dirty="0" err="1" smtClean="0">
                    <a:latin typeface="RijksoverheidSansText" panose="020B0503040202060203" pitchFamily="34" charset="0"/>
                  </a:rPr>
                  <a:t>kritieke</a:t>
                </a:r>
                <a:r>
                  <a:rPr lang="en-US" dirty="0" smtClean="0">
                    <a:latin typeface="RijksoverheidSansText" panose="020B0503040202060203" pitchFamily="34" charset="0"/>
                  </a:rPr>
                  <a:t> </a:t>
                </a:r>
                <a:r>
                  <a:rPr lang="en-US" dirty="0" err="1" smtClean="0">
                    <a:latin typeface="RijksoverheidSansText" panose="020B0503040202060203" pitchFamily="34" charset="0"/>
                  </a:rPr>
                  <a:t>gebied</a:t>
                </a:r>
                <a:r>
                  <a:rPr lang="en-US" dirty="0" smtClean="0">
                    <a:latin typeface="RijksoverheidSansText" panose="020B0503040202060203" pitchFamily="34" charset="0"/>
                  </a:rPr>
                  <a:t> </a:t>
                </a:r>
                <a:r>
                  <a:rPr lang="en-US" dirty="0" err="1" smtClean="0">
                    <a:latin typeface="RijksoverheidSansText" panose="020B0503040202060203" pitchFamily="34" charset="0"/>
                  </a:rPr>
                  <a:t>aanneemt</a:t>
                </a:r>
                <a:r>
                  <a:rPr lang="en-US" dirty="0" smtClean="0">
                    <a:latin typeface="RijksoverheidSansText" panose="020B0503040202060203" pitchFamily="34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ar>
                            <m:barPr>
                              <m:pos m:val="to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ba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≥1263,82</m:t>
                          </m:r>
                        </m:e>
                      </m:d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normalcdf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=1263,82;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99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=1265;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=42/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e>
                          </m:rad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0,5787</m:t>
                      </m:r>
                    </m:oMath>
                  </m:oMathPara>
                </a14:m>
                <a:endParaRPr lang="en-US" dirty="0"/>
              </a:p>
              <a:p>
                <a:endParaRPr lang="en-US" sz="2400" b="1" dirty="0"/>
              </a:p>
              <a:p>
                <a:endParaRPr lang="en-US" sz="2400" b="1" dirty="0" smtClean="0"/>
              </a:p>
              <a:p>
                <a:endParaRPr lang="en-US" sz="2400" b="1" dirty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899824" cy="4536082"/>
              </a:xfrm>
              <a:blipFill>
                <a:blip r:embed="rId2"/>
                <a:stretch>
                  <a:fillRect l="-1566" t="-1882" r="-67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5347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Samenvatting</a:t>
            </a:r>
            <a:endParaRPr lang="nl-NL" dirty="0" smtClean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812800" y="1773238"/>
            <a:ext cx="10755808" cy="4246562"/>
          </a:xfrm>
        </p:spPr>
        <p:txBody>
          <a:bodyPr/>
          <a:lstStyle/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400" dirty="0" smtClean="0"/>
              <a:t>Het </a:t>
            </a:r>
            <a:r>
              <a:rPr lang="en-US" sz="2400" dirty="0" err="1" smtClean="0"/>
              <a:t>proces</a:t>
            </a:r>
            <a:r>
              <a:rPr lang="en-US" sz="2400" dirty="0" smtClean="0"/>
              <a:t> van </a:t>
            </a:r>
            <a:r>
              <a:rPr lang="en-US" sz="2400" dirty="0" err="1" smtClean="0"/>
              <a:t>een</a:t>
            </a:r>
            <a:r>
              <a:rPr lang="en-US" sz="2400" dirty="0" smtClean="0"/>
              <a:t> </a:t>
            </a:r>
            <a:r>
              <a:rPr lang="en-US" sz="2400" dirty="0" err="1" smtClean="0"/>
              <a:t>hypothesetoets</a:t>
            </a:r>
            <a:endParaRPr lang="en-US" sz="2400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400" dirty="0" smtClean="0"/>
              <a:t>Effect van type-I </a:t>
            </a:r>
            <a:r>
              <a:rPr lang="en-US" sz="2400" dirty="0" err="1" smtClean="0"/>
              <a:t>en</a:t>
            </a:r>
            <a:r>
              <a:rPr lang="en-US" sz="2400" dirty="0" smtClean="0"/>
              <a:t> type-II </a:t>
            </a:r>
            <a:r>
              <a:rPr lang="en-US" sz="2400" dirty="0" err="1" smtClean="0"/>
              <a:t>fouten</a:t>
            </a:r>
            <a:endParaRPr lang="en-US" sz="2400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400" dirty="0" err="1" smtClean="0"/>
              <a:t>Onderscheidend</a:t>
            </a:r>
            <a:r>
              <a:rPr lang="en-US" sz="2400" dirty="0" smtClean="0"/>
              <a:t> </a:t>
            </a:r>
            <a:r>
              <a:rPr lang="en-US" sz="2400" dirty="0" err="1" smtClean="0"/>
              <a:t>vermogen</a:t>
            </a:r>
            <a:r>
              <a:rPr lang="en-US" sz="2400" dirty="0" smtClean="0"/>
              <a:t> van </a:t>
            </a:r>
            <a:r>
              <a:rPr lang="en-US" sz="2400" dirty="0" err="1" smtClean="0"/>
              <a:t>een</a:t>
            </a:r>
            <a:r>
              <a:rPr lang="en-US" sz="2400" dirty="0" smtClean="0"/>
              <a:t> </a:t>
            </a:r>
            <a:r>
              <a:rPr lang="en-US" sz="2400" dirty="0" err="1" smtClean="0"/>
              <a:t>hypothesetoets</a:t>
            </a:r>
            <a:endParaRPr lang="en-US" sz="2400" dirty="0" smtClean="0"/>
          </a:p>
          <a:p>
            <a:pPr eaLnBrk="1" hangingPunct="1"/>
            <a:endParaRPr lang="en-US" sz="2400" dirty="0"/>
          </a:p>
          <a:p>
            <a:r>
              <a:rPr lang="en-US" sz="2400" b="1" dirty="0" err="1" smtClean="0">
                <a:latin typeface="RijksoverheidSansText" panose="020B0503040202060203" pitchFamily="34" charset="0"/>
              </a:rPr>
              <a:t>Huiswerk</a:t>
            </a:r>
            <a:r>
              <a:rPr lang="en-US" sz="2400" b="1" dirty="0">
                <a:latin typeface="RijksoverheidSansText" panose="020B0503040202060203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RijksoverheidSansText" panose="020B0503040202060203" pitchFamily="34" charset="0"/>
              </a:rPr>
              <a:t>Lezen</a:t>
            </a:r>
            <a:r>
              <a:rPr lang="en-US" sz="2400" dirty="0">
                <a:latin typeface="RijksoverheidSansText" panose="020B0503040202060203" pitchFamily="34" charset="0"/>
              </a:rPr>
              <a:t> van A. Buijs: </a:t>
            </a:r>
            <a:r>
              <a:rPr lang="en-US" sz="2400" dirty="0" err="1">
                <a:latin typeface="RijksoverheidSansText" panose="020B0503040202060203" pitchFamily="34" charset="0"/>
              </a:rPr>
              <a:t>hoofdstuk</a:t>
            </a:r>
            <a:r>
              <a:rPr lang="en-US" sz="2400" dirty="0">
                <a:latin typeface="RijksoverheidSansText" panose="020B0503040202060203" pitchFamily="34" charset="0"/>
              </a:rPr>
              <a:t> </a:t>
            </a:r>
            <a:r>
              <a:rPr lang="en-US" sz="2400" dirty="0" smtClean="0">
                <a:latin typeface="RijksoverheidSansText" panose="020B0503040202060203" pitchFamily="34" charset="0"/>
              </a:rPr>
              <a:t>9.1 </a:t>
            </a:r>
            <a:r>
              <a:rPr lang="en-US" sz="2400" dirty="0">
                <a:latin typeface="RijksoverheidSansText" panose="020B0503040202060203" pitchFamily="34" charset="0"/>
              </a:rPr>
              <a:t>(</a:t>
            </a:r>
            <a:r>
              <a:rPr lang="en-US" sz="2400" dirty="0" err="1">
                <a:latin typeface="RijksoverheidSansText" panose="020B0503040202060203" pitchFamily="34" charset="0"/>
              </a:rPr>
              <a:t>blz</a:t>
            </a:r>
            <a:r>
              <a:rPr lang="en-US" sz="2400" dirty="0">
                <a:latin typeface="RijksoverheidSansText" panose="020B0503040202060203" pitchFamily="34" charset="0"/>
              </a:rPr>
              <a:t>. </a:t>
            </a:r>
            <a:r>
              <a:rPr lang="en-US" sz="2400" dirty="0" smtClean="0">
                <a:latin typeface="RijksoverheidSansText" panose="020B0503040202060203" pitchFamily="34" charset="0"/>
              </a:rPr>
              <a:t>281-289), 9.3 (</a:t>
            </a:r>
            <a:r>
              <a:rPr lang="en-US" sz="2400" dirty="0" err="1" smtClean="0">
                <a:latin typeface="RijksoverheidSansText" panose="020B0503040202060203" pitchFamily="34" charset="0"/>
              </a:rPr>
              <a:t>blz</a:t>
            </a:r>
            <a:r>
              <a:rPr lang="en-US" sz="2400" dirty="0" smtClean="0">
                <a:latin typeface="RijksoverheidSansText" panose="020B0503040202060203" pitchFamily="34" charset="0"/>
              </a:rPr>
              <a:t>. 293-297)</a:t>
            </a:r>
            <a:endParaRPr lang="en-US" sz="2400" dirty="0">
              <a:latin typeface="RijksoverheidSansText" panose="020B050304020206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RijksoverheidSansText" panose="020B0503040202060203" pitchFamily="34" charset="0"/>
              </a:rPr>
              <a:t>Opdrachten</a:t>
            </a:r>
            <a:r>
              <a:rPr lang="en-US" sz="2400" dirty="0">
                <a:latin typeface="RijksoverheidSansText" panose="020B0503040202060203" pitchFamily="34" charset="0"/>
              </a:rPr>
              <a:t>: </a:t>
            </a:r>
          </a:p>
          <a:p>
            <a:pPr marL="717550" lvl="1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RijksoverheidSansText" panose="020B0503040202060203" pitchFamily="34" charset="0"/>
              </a:rPr>
              <a:t>Hoofdstuk</a:t>
            </a:r>
            <a:r>
              <a:rPr lang="en-US" sz="2400" dirty="0">
                <a:latin typeface="RijksoverheidSansText" panose="020B0503040202060203" pitchFamily="34" charset="0"/>
              </a:rPr>
              <a:t> 9</a:t>
            </a:r>
            <a:r>
              <a:rPr lang="en-US" sz="2400" dirty="0" smtClean="0">
                <a:latin typeface="RijksoverheidSansText" panose="020B0503040202060203" pitchFamily="34" charset="0"/>
              </a:rPr>
              <a:t>: m1-m6, 9.3, 9.5, 9.7, 9.11, 9.14, 9.20</a:t>
            </a:r>
            <a:endParaRPr lang="en-US" sz="2400" dirty="0">
              <a:latin typeface="RijksoverheidSansText" panose="020B0503040202060203" pitchFamily="34" charset="0"/>
            </a:endParaRP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b="1" dirty="0" err="1" smtClean="0"/>
              <a:t>Volgende</a:t>
            </a:r>
            <a:r>
              <a:rPr lang="en-US" sz="2400" b="1" dirty="0" smtClean="0"/>
              <a:t> les: </a:t>
            </a:r>
            <a:r>
              <a:rPr lang="en-US" sz="2400" dirty="0" smtClean="0"/>
              <a:t>de chi-</a:t>
            </a:r>
            <a:r>
              <a:rPr lang="en-US" sz="2400" dirty="0" err="1" smtClean="0"/>
              <a:t>kwadraatverdeling</a:t>
            </a:r>
            <a:endParaRPr lang="en-US" sz="2400" dirty="0"/>
          </a:p>
        </p:txBody>
      </p:sp>
      <p:sp>
        <p:nvSpPr>
          <p:cNvPr id="6148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54EBD1-29D6-4680-A43E-6930799C0313}" type="datetime4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 juni 2025</a:t>
            </a:fld>
            <a:endParaRPr kumimoji="0" lang="nl-NL" sz="11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989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800219"/>
          </a:xfrm>
        </p:spPr>
        <p:txBody>
          <a:bodyPr/>
          <a:lstStyle/>
          <a:p>
            <a:pPr eaLnBrk="1" hangingPunct="1"/>
            <a:r>
              <a:rPr lang="en-US" dirty="0" err="1" smtClean="0"/>
              <a:t>Leerdoelen</a:t>
            </a:r>
            <a:r>
              <a:rPr lang="en-US" dirty="0" smtClean="0"/>
              <a:t/>
            </a:r>
            <a:br>
              <a:rPr lang="en-US" dirty="0" smtClean="0"/>
            </a:b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nl-NL" sz="2400" dirty="0" smtClean="0"/>
                  <a:t>Aan het eind van dit college kunnen studenten:</a:t>
                </a:r>
              </a:p>
              <a:p>
                <a:endParaRPr lang="nl-NL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Het </a:t>
                </a:r>
                <a:r>
                  <a:rPr lang="en-US" sz="2400" dirty="0"/>
                  <a:t>concept van </a:t>
                </a:r>
                <a:r>
                  <a:rPr lang="en-US" sz="2400" dirty="0" err="1"/>
                  <a:t>hypothesetoetsing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uitleggen</a:t>
                </a:r>
                <a:r>
                  <a:rPr lang="en-US" sz="2400" dirty="0"/>
                  <a:t> in </a:t>
                </a:r>
                <a:r>
                  <a:rPr lang="en-US" sz="2400" dirty="0" err="1"/>
                  <a:t>eigen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woorden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en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belangrijke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begrippen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kunnen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benoemen</a:t>
                </a: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Nul</a:t>
                </a:r>
                <a:r>
                  <a:rPr lang="en-US" sz="2400" dirty="0"/>
                  <a:t>- </a:t>
                </a:r>
                <a:r>
                  <a:rPr lang="en-US" sz="2400" dirty="0" err="1"/>
                  <a:t>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alternatieve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hypothesen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formuleren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aan</a:t>
                </a:r>
                <a:r>
                  <a:rPr lang="en-US" sz="2400" dirty="0"/>
                  <a:t> de hand van </a:t>
                </a:r>
                <a:r>
                  <a:rPr lang="en-US" sz="2400" dirty="0" err="1"/>
                  <a:t>een</a:t>
                </a:r>
                <a:r>
                  <a:rPr lang="en-US" sz="2400" dirty="0"/>
                  <a:t> casus.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De </a:t>
                </a:r>
                <a:r>
                  <a:rPr lang="en-US" sz="2400" dirty="0" err="1"/>
                  <a:t>verschillen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tussen</a:t>
                </a:r>
                <a:r>
                  <a:rPr lang="en-US" sz="2400" dirty="0"/>
                  <a:t> type-I </a:t>
                </a:r>
                <a:r>
                  <a:rPr lang="en-US" sz="2400" dirty="0" err="1"/>
                  <a:t>en</a:t>
                </a:r>
                <a:r>
                  <a:rPr lang="en-US" sz="2400" dirty="0"/>
                  <a:t> type-II </a:t>
                </a:r>
                <a:r>
                  <a:rPr lang="en-US" sz="2400" dirty="0" err="1"/>
                  <a:t>fouten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hun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interactie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begrijpen</a:t>
                </a: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-</a:t>
                </a:r>
                <a:r>
                  <a:rPr lang="en-US" sz="2400" dirty="0" err="1"/>
                  <a:t>toets</a:t>
                </a:r>
                <a:r>
                  <a:rPr lang="en-US" sz="2400" dirty="0"/>
                  <a:t> </a:t>
                </a:r>
                <a:r>
                  <a:rPr lang="en-US" sz="2400" dirty="0" err="1" smtClean="0"/>
                  <a:t>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 smtClean="0"/>
                  <a:t>-</a:t>
                </a:r>
                <a:r>
                  <a:rPr lang="en-US" sz="2400" dirty="0" err="1" smtClean="0"/>
                  <a:t>toets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uitvoeren</a:t>
                </a:r>
                <a:r>
                  <a:rPr lang="en-US" sz="2400" dirty="0" smtClean="0"/>
                  <a:t> </a:t>
                </a:r>
                <a:r>
                  <a:rPr lang="en-US" sz="2400" dirty="0" err="1"/>
                  <a:t>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interpreteren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65" t="-229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800219"/>
          </a:xfrm>
        </p:spPr>
        <p:txBody>
          <a:bodyPr/>
          <a:lstStyle/>
          <a:p>
            <a:pPr eaLnBrk="1" hangingPunct="1"/>
            <a:r>
              <a:rPr lang="en-US" dirty="0" err="1" smtClean="0"/>
              <a:t>Hypothesetoets</a:t>
            </a:r>
            <a:r>
              <a:rPr lang="en-US" dirty="0" smtClean="0"/>
              <a:t>: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rechter</a:t>
            </a:r>
            <a:r>
              <a:rPr lang="en-US" dirty="0" smtClean="0"/>
              <a:t> in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strafzaak</a:t>
            </a:r>
            <a:r>
              <a:rPr lang="en-US" dirty="0" smtClean="0"/>
              <a:t/>
            </a:r>
            <a:br>
              <a:rPr lang="en-US" dirty="0" smtClean="0"/>
            </a:br>
            <a:endParaRPr lang="nl-NL" dirty="0" smtClean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812800" y="1773238"/>
            <a:ext cx="10683800" cy="4246562"/>
          </a:xfrm>
        </p:spPr>
        <p:txBody>
          <a:bodyPr/>
          <a:lstStyle/>
          <a:p>
            <a:r>
              <a:rPr lang="en-US" sz="2400" dirty="0" err="1" smtClean="0"/>
              <a:t>Stel</a:t>
            </a:r>
            <a:r>
              <a:rPr lang="en-US" sz="2400" dirty="0" smtClean="0"/>
              <a:t> je </a:t>
            </a:r>
            <a:r>
              <a:rPr lang="en-US" sz="2400" dirty="0" err="1" smtClean="0"/>
              <a:t>een</a:t>
            </a:r>
            <a:r>
              <a:rPr lang="en-US" sz="2400" dirty="0" smtClean="0"/>
              <a:t> </a:t>
            </a:r>
            <a:r>
              <a:rPr lang="en-US" sz="2400" dirty="0" err="1" smtClean="0"/>
              <a:t>rechter</a:t>
            </a:r>
            <a:r>
              <a:rPr lang="en-US" sz="2400" dirty="0" smtClean="0"/>
              <a:t> </a:t>
            </a:r>
            <a:r>
              <a:rPr lang="en-US" sz="2400" dirty="0" err="1" smtClean="0"/>
              <a:t>voor</a:t>
            </a:r>
            <a:r>
              <a:rPr lang="en-US" sz="2400" dirty="0" smtClean="0"/>
              <a:t> die in </a:t>
            </a:r>
            <a:r>
              <a:rPr lang="en-US" sz="2400" dirty="0" err="1" smtClean="0"/>
              <a:t>een</a:t>
            </a:r>
            <a:r>
              <a:rPr lang="en-US" sz="2400" dirty="0" smtClean="0"/>
              <a:t> </a:t>
            </a:r>
            <a:r>
              <a:rPr lang="en-US" sz="2400" dirty="0" err="1" smtClean="0"/>
              <a:t>strafzaak</a:t>
            </a:r>
            <a:r>
              <a:rPr lang="en-US" sz="2400" dirty="0" smtClean="0"/>
              <a:t> </a:t>
            </a:r>
            <a:r>
              <a:rPr lang="en-US" sz="2400" dirty="0" err="1" smtClean="0"/>
              <a:t>moet</a:t>
            </a:r>
            <a:r>
              <a:rPr lang="en-US" sz="2400" dirty="0" smtClean="0"/>
              <a:t> </a:t>
            </a:r>
            <a:r>
              <a:rPr lang="en-US" sz="2400" dirty="0" err="1" smtClean="0"/>
              <a:t>beslissen</a:t>
            </a:r>
            <a:r>
              <a:rPr lang="en-US" sz="2400" dirty="0" smtClean="0"/>
              <a:t> over het lot van </a:t>
            </a:r>
            <a:r>
              <a:rPr lang="en-US" sz="2400" dirty="0" err="1" smtClean="0"/>
              <a:t>een</a:t>
            </a:r>
            <a:r>
              <a:rPr lang="en-US" sz="2400" dirty="0" smtClean="0"/>
              <a:t> </a:t>
            </a:r>
            <a:r>
              <a:rPr lang="en-US" sz="2400" dirty="0" err="1" smtClean="0"/>
              <a:t>verdachte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b="1" dirty="0" err="1" smtClean="0"/>
              <a:t>Onschuldpresumptie</a:t>
            </a:r>
            <a:r>
              <a:rPr lang="en-US" sz="2400" b="1" dirty="0" smtClean="0"/>
              <a:t>: </a:t>
            </a:r>
            <a:r>
              <a:rPr lang="en-US" sz="2400" i="1" dirty="0" smtClean="0"/>
              <a:t>“</a:t>
            </a:r>
            <a:r>
              <a:rPr lang="en-US" sz="2400" i="1" dirty="0" err="1" smtClean="0"/>
              <a:t>een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ieder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tegen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wie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een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vervolging</a:t>
            </a:r>
            <a:r>
              <a:rPr lang="en-US" sz="2400" i="1" dirty="0" smtClean="0"/>
              <a:t> is </a:t>
            </a:r>
            <a:r>
              <a:rPr lang="en-US" sz="2400" i="1" dirty="0" err="1" smtClean="0"/>
              <a:t>ingesteld</a:t>
            </a:r>
            <a:r>
              <a:rPr lang="en-US" sz="2400" i="1" dirty="0" smtClean="0"/>
              <a:t>, </a:t>
            </a:r>
            <a:r>
              <a:rPr lang="en-US" sz="2400" i="1" dirty="0" err="1" smtClean="0"/>
              <a:t>wordt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voor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onschuldig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gehouden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totdat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zijn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schuld</a:t>
            </a:r>
            <a:r>
              <a:rPr lang="en-US" sz="2400" i="1" dirty="0" smtClean="0"/>
              <a:t> in </a:t>
            </a:r>
            <a:r>
              <a:rPr lang="en-US" sz="2400" i="1" dirty="0" err="1" smtClean="0"/>
              <a:t>rechte</a:t>
            </a:r>
            <a:r>
              <a:rPr lang="en-US" sz="2400" i="1" dirty="0" smtClean="0"/>
              <a:t> is </a:t>
            </a:r>
            <a:r>
              <a:rPr lang="en-US" sz="2400" i="1" dirty="0" err="1" smtClean="0"/>
              <a:t>komen</a:t>
            </a:r>
            <a:r>
              <a:rPr lang="en-US" sz="2400" i="1" dirty="0" smtClean="0"/>
              <a:t> vast </a:t>
            </a:r>
            <a:r>
              <a:rPr lang="en-US" sz="2400" i="1" dirty="0" err="1" smtClean="0"/>
              <a:t>te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staan</a:t>
            </a:r>
            <a:r>
              <a:rPr lang="en-US" sz="2400" i="1" dirty="0" smtClean="0"/>
              <a:t>.”</a:t>
            </a:r>
            <a:endParaRPr lang="en-US" sz="24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36" y="2276872"/>
            <a:ext cx="4329953" cy="288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2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800219"/>
          </a:xfrm>
        </p:spPr>
        <p:txBody>
          <a:bodyPr/>
          <a:lstStyle/>
          <a:p>
            <a:pPr eaLnBrk="1" hangingPunct="1"/>
            <a:r>
              <a:rPr lang="en-US" dirty="0" err="1" smtClean="0"/>
              <a:t>Metafoor</a:t>
            </a:r>
            <a:r>
              <a:rPr lang="en-US" dirty="0" smtClean="0"/>
              <a:t>: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rechter</a:t>
            </a:r>
            <a:r>
              <a:rPr lang="en-US" dirty="0" smtClean="0"/>
              <a:t> in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strafzaak</a:t>
            </a:r>
            <a:r>
              <a:rPr lang="en-US" dirty="0" smtClean="0"/>
              <a:t/>
            </a:r>
            <a:br>
              <a:rPr lang="en-US" dirty="0" smtClean="0"/>
            </a:br>
            <a:endParaRPr lang="nl-NL" dirty="0" smtClean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812800" y="1773238"/>
            <a:ext cx="10683800" cy="4246562"/>
          </a:xfrm>
        </p:spPr>
        <p:txBody>
          <a:bodyPr/>
          <a:lstStyle/>
          <a:p>
            <a:r>
              <a:rPr lang="en-US" sz="2400" b="1" dirty="0" err="1" smtClean="0"/>
              <a:t>Welke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stappen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worden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er</a:t>
            </a:r>
            <a:r>
              <a:rPr lang="en-US" sz="2400" b="1" dirty="0" smtClean="0"/>
              <a:t> in </a:t>
            </a:r>
            <a:r>
              <a:rPr lang="en-US" sz="2400" b="1" dirty="0" err="1" smtClean="0"/>
              <a:t>een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strafzaak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doorlopen</a:t>
            </a:r>
            <a:r>
              <a:rPr lang="en-US" sz="2400" b="1" dirty="0" smtClean="0"/>
              <a:t> om tot </a:t>
            </a:r>
            <a:r>
              <a:rPr lang="en-US" sz="2400" b="1" dirty="0" err="1" smtClean="0"/>
              <a:t>een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vonnis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komen</a:t>
            </a:r>
            <a:r>
              <a:rPr lang="en-US" sz="2400" b="1" dirty="0" smtClean="0"/>
              <a:t>?</a:t>
            </a:r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0" y="2325729"/>
            <a:ext cx="5254905" cy="3048694"/>
          </a:xfrm>
          <a:prstGeom prst="rect">
            <a:avLst/>
          </a:prstGeom>
        </p:spPr>
      </p:pic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67" y="2325729"/>
            <a:ext cx="5421465" cy="30486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9416" y="5445224"/>
            <a:ext cx="5382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RijksoverheidSansText" panose="020B0503040202060203" pitchFamily="34" charset="0"/>
              </a:rPr>
              <a:t>https://www.telegraaf.nl/images/1540x866/filters:format(jpeg):quality(50)/cdn-kiosk-api.telegraaf.nl/838afdf6-5b94-11ed-a6d7-0217670beecd.jpg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80529" y="5434639"/>
            <a:ext cx="5382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RijksoverheidSansText" panose="020B0503040202060203" pitchFamily="34" charset="0"/>
              </a:rPr>
              <a:t>https://www.mensenrechten.nl/binaries/large/content/gallery/mensenrechten/content-afbeeldingen/toegang-tot-het-recht/rechter-slaat-met-voorzittershamer.jpg</a:t>
            </a:r>
          </a:p>
        </p:txBody>
      </p:sp>
    </p:spTree>
    <p:extLst>
      <p:ext uri="{BB962C8B-B14F-4D97-AF65-F5344CB8AC3E}">
        <p14:creationId xmlns:p14="http://schemas.microsoft.com/office/powerpoint/2010/main" val="141628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pPr eaLnBrk="1" hangingPunct="1"/>
            <a:r>
              <a:rPr lang="en-US" dirty="0" err="1" smtClean="0"/>
              <a:t>Stap</a:t>
            </a:r>
            <a:r>
              <a:rPr lang="en-US" dirty="0" smtClean="0"/>
              <a:t> 1: </a:t>
            </a:r>
            <a:r>
              <a:rPr lang="en-US" dirty="0" err="1" smtClean="0"/>
              <a:t>definieer</a:t>
            </a:r>
            <a:r>
              <a:rPr lang="en-US" dirty="0" smtClean="0"/>
              <a:t> de </a:t>
            </a:r>
            <a:r>
              <a:rPr lang="en-US" dirty="0" err="1" smtClean="0"/>
              <a:t>nul</a:t>
            </a:r>
            <a:r>
              <a:rPr lang="en-US" dirty="0" smtClean="0"/>
              <a:t>-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alternatieve</a:t>
            </a:r>
            <a:r>
              <a:rPr lang="en-US" dirty="0" smtClean="0"/>
              <a:t> </a:t>
            </a:r>
            <a:r>
              <a:rPr lang="en-US" dirty="0" err="1" smtClean="0"/>
              <a:t>hypothese</a:t>
            </a: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683800" cy="4246562"/>
              </a:xfrm>
            </p:spPr>
            <p:txBody>
              <a:bodyPr/>
              <a:lstStyle/>
              <a:p>
                <a:r>
                  <a:rPr lang="en-US" sz="2400" dirty="0" smtClean="0"/>
                  <a:t>In </a:t>
                </a: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strafzaak</a:t>
                </a:r>
                <a:r>
                  <a:rPr lang="en-US" sz="2400" dirty="0" smtClean="0"/>
                  <a:t> is de </a:t>
                </a:r>
                <a:r>
                  <a:rPr lang="en-US" sz="2400" b="1" dirty="0" err="1" smtClean="0">
                    <a:solidFill>
                      <a:schemeClr val="accent1"/>
                    </a:solidFill>
                  </a:rPr>
                  <a:t>nulhypothese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, </a:t>
                </a:r>
                <a:r>
                  <a:rPr lang="en-US" sz="2400" dirty="0" err="1" smtClean="0">
                    <a:solidFill>
                      <a:schemeClr val="tx1"/>
                    </a:solidFill>
                  </a:rPr>
                  <a:t>oftewel</a:t>
                </a:r>
                <a:r>
                  <a:rPr lang="en-US" sz="2400" dirty="0" smtClean="0"/>
                  <a:t> het </a:t>
                </a:r>
                <a:r>
                  <a:rPr lang="en-US" sz="2400" dirty="0" err="1" smtClean="0"/>
                  <a:t>vermoeden</a:t>
                </a:r>
                <a:r>
                  <a:rPr lang="en-US" sz="2400" dirty="0" smtClean="0"/>
                  <a:t> van </a:t>
                </a:r>
                <a:r>
                  <a:rPr lang="en-US" sz="2400" dirty="0" err="1" smtClean="0"/>
                  <a:t>onschuld</a:t>
                </a:r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2400" dirty="0" smtClean="0"/>
                  <a:t>de </a:t>
                </a:r>
                <a:r>
                  <a:rPr lang="en-US" sz="2400" dirty="0" err="1" smtClean="0"/>
                  <a:t>verdachte</a:t>
                </a:r>
                <a:r>
                  <a:rPr lang="en-US" sz="2400" dirty="0" smtClean="0"/>
                  <a:t> is </a:t>
                </a:r>
                <a:r>
                  <a:rPr lang="en-US" sz="2400" dirty="0" err="1" smtClean="0"/>
                  <a:t>onschuldig</a:t>
                </a:r>
                <a:endParaRPr lang="en-US" sz="2400" dirty="0" smtClean="0"/>
              </a:p>
              <a:p>
                <a:pPr algn="ctr"/>
                <a:endParaRPr lang="en-US" sz="2400" dirty="0" smtClean="0"/>
              </a:p>
              <a:p>
                <a:endParaRPr lang="en-US" sz="1000" b="1" dirty="0"/>
              </a:p>
              <a:p>
                <a:r>
                  <a:rPr lang="en-US" sz="2400" dirty="0" err="1" smtClean="0"/>
                  <a:t>Daartegenover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staat</a:t>
                </a:r>
                <a:r>
                  <a:rPr lang="en-US" sz="2400" dirty="0"/>
                  <a:t> de </a:t>
                </a:r>
                <a:r>
                  <a:rPr lang="en-US" sz="2400" b="1" dirty="0" err="1">
                    <a:solidFill>
                      <a:schemeClr val="accent1"/>
                    </a:solidFill>
                  </a:rPr>
                  <a:t>alternatieve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b="1" dirty="0" err="1" smtClean="0">
                    <a:solidFill>
                      <a:schemeClr val="accent1"/>
                    </a:solidFill>
                  </a:rPr>
                  <a:t>hypothese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, </a:t>
                </a:r>
                <a:r>
                  <a:rPr lang="en-US" sz="2400" dirty="0" err="1" smtClean="0">
                    <a:solidFill>
                      <a:schemeClr val="tx1"/>
                    </a:solidFill>
                  </a:rPr>
                  <a:t>oftewel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 de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reden</a:t>
                </a:r>
                <a:r>
                  <a:rPr lang="en-US" sz="2400" dirty="0" smtClean="0"/>
                  <a:t> is </a:t>
                </a:r>
                <a:r>
                  <a:rPr lang="en-US" sz="2400" dirty="0" err="1" smtClean="0"/>
                  <a:t>dat</a:t>
                </a:r>
                <a:r>
                  <a:rPr lang="en-US" sz="2400" dirty="0" smtClean="0"/>
                  <a:t> het </a:t>
                </a:r>
                <a:r>
                  <a:rPr lang="en-US" sz="2400" dirty="0" err="1" smtClean="0"/>
                  <a:t>proces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plaatsvindt</a:t>
                </a:r>
                <a:r>
                  <a:rPr lang="en-US" sz="2400" dirty="0" smtClean="0"/>
                  <a:t>, de </a:t>
                </a:r>
                <a:r>
                  <a:rPr lang="en-US" sz="2400" dirty="0" err="1" smtClean="0"/>
                  <a:t>verdenking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:</a:t>
                </a: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2400" dirty="0" smtClean="0"/>
                  <a:t>de </a:t>
                </a:r>
                <a:r>
                  <a:rPr lang="en-US" sz="2400" dirty="0" err="1" smtClean="0"/>
                  <a:t>verdachte</a:t>
                </a:r>
                <a:r>
                  <a:rPr lang="en-US" sz="2400" dirty="0" smtClean="0"/>
                  <a:t> is </a:t>
                </a:r>
                <a:r>
                  <a:rPr lang="en-US" sz="2400" dirty="0" err="1" smtClean="0"/>
                  <a:t>schuldig</a:t>
                </a:r>
                <a:endParaRPr lang="en-US" sz="2400" dirty="0" smtClean="0"/>
              </a:p>
              <a:p>
                <a:pPr algn="ctr"/>
                <a:endParaRPr lang="en-US" sz="2400" dirty="0"/>
              </a:p>
              <a:p>
                <a:endParaRPr lang="en-US" sz="1000" b="1" dirty="0" smtClean="0"/>
              </a:p>
              <a:p>
                <a:r>
                  <a:rPr lang="en-US" sz="2400" b="1" dirty="0" err="1" smtClean="0"/>
                  <a:t>Onschuldpresumptie</a:t>
                </a:r>
                <a:r>
                  <a:rPr lang="en-US" sz="2400" b="1" dirty="0" smtClean="0"/>
                  <a:t>: </a:t>
                </a:r>
                <a:r>
                  <a:rPr lang="en-US" sz="2400" dirty="0"/>
                  <a:t>w</a:t>
                </a:r>
                <a:r>
                  <a:rPr lang="en-US" sz="2400" dirty="0" smtClean="0"/>
                  <a:t>e </a:t>
                </a:r>
                <a:r>
                  <a:rPr lang="en-US" sz="2400" dirty="0" err="1" smtClean="0"/>
                  <a:t>gaan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ervan</a:t>
                </a:r>
                <a:r>
                  <a:rPr lang="en-US" sz="2400" dirty="0" smtClean="0"/>
                  <a:t> uit </a:t>
                </a:r>
                <a:r>
                  <a:rPr lang="en-US" sz="2400" dirty="0" err="1" smtClean="0"/>
                  <a:t>dat</a:t>
                </a:r>
                <a:r>
                  <a:rPr lang="en-US" sz="2400" dirty="0" smtClean="0"/>
                  <a:t> de </a:t>
                </a:r>
                <a:r>
                  <a:rPr lang="en-US" sz="2400" dirty="0" err="1" smtClean="0"/>
                  <a:t>nulhypothese</a:t>
                </a:r>
                <a:r>
                  <a:rPr lang="en-US" sz="2400" dirty="0"/>
                  <a:t> </a:t>
                </a:r>
                <a:r>
                  <a:rPr lang="en-US" sz="2400" dirty="0" err="1" smtClean="0"/>
                  <a:t>juist</a:t>
                </a:r>
                <a:r>
                  <a:rPr lang="en-US" sz="2400" dirty="0" smtClean="0"/>
                  <a:t> is tot </a:t>
                </a:r>
                <a:r>
                  <a:rPr lang="en-US" sz="2400" dirty="0" err="1" smtClean="0"/>
                  <a:t>er</a:t>
                </a:r>
                <a:r>
                  <a:rPr lang="en-US" sz="2400" dirty="0" smtClean="0"/>
                  <a:t> (</a:t>
                </a:r>
                <a:r>
                  <a:rPr lang="en-US" sz="2400" dirty="0" err="1" smtClean="0"/>
                  <a:t>genoeg</a:t>
                </a:r>
                <a:r>
                  <a:rPr lang="en-US" sz="2400" dirty="0" smtClean="0"/>
                  <a:t>) </a:t>
                </a:r>
                <a:r>
                  <a:rPr lang="en-US" sz="2400" dirty="0" err="1" smtClean="0"/>
                  <a:t>bewijs</a:t>
                </a:r>
                <a:r>
                  <a:rPr lang="en-US" sz="2400" dirty="0" smtClean="0"/>
                  <a:t> is </a:t>
                </a:r>
                <a:r>
                  <a:rPr lang="en-US" sz="2400" dirty="0" err="1" smtClean="0"/>
                  <a:t>verzameld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voor</a:t>
                </a:r>
                <a:r>
                  <a:rPr lang="en-US" sz="2400" dirty="0" smtClean="0"/>
                  <a:t> de </a:t>
                </a:r>
                <a:r>
                  <a:rPr lang="en-US" sz="2400" dirty="0" err="1" smtClean="0"/>
                  <a:t>alternatieve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hypothese</a:t>
                </a:r>
                <a:r>
                  <a:rPr lang="en-US" sz="2400" dirty="0" smtClean="0"/>
                  <a:t>. </a:t>
                </a:r>
                <a:endParaRPr lang="en-US" sz="2400" b="1" dirty="0"/>
              </a:p>
              <a:p>
                <a:endParaRPr lang="en-US" sz="2400" b="1" dirty="0" smtClean="0"/>
              </a:p>
              <a:p>
                <a:endParaRPr lang="en-US" sz="2400" b="1" dirty="0"/>
              </a:p>
              <a:p>
                <a:endParaRPr lang="en-US" sz="2400" b="1" dirty="0" smtClean="0"/>
              </a:p>
              <a:p>
                <a:endParaRPr lang="en-US" sz="2400" b="1" dirty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683800" cy="4246562"/>
              </a:xfrm>
              <a:blipFill>
                <a:blip r:embed="rId2"/>
                <a:stretch>
                  <a:fillRect l="-1711" t="-2296" r="-1084" b="-990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9721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pPr eaLnBrk="1" hangingPunct="1"/>
            <a:r>
              <a:rPr lang="en-US" dirty="0" err="1" smtClean="0"/>
              <a:t>Stap</a:t>
            </a:r>
            <a:r>
              <a:rPr lang="en-US" dirty="0" smtClean="0"/>
              <a:t> </a:t>
            </a:r>
            <a:r>
              <a:rPr lang="en-US" dirty="0" smtClean="0"/>
              <a:t>2: </a:t>
            </a:r>
            <a:r>
              <a:rPr lang="en-US" dirty="0" err="1" smtClean="0"/>
              <a:t>bepalen</a:t>
            </a:r>
            <a:r>
              <a:rPr lang="en-US" dirty="0" smtClean="0"/>
              <a:t> van het </a:t>
            </a:r>
            <a:r>
              <a:rPr lang="en-US" dirty="0" err="1" smtClean="0"/>
              <a:t>significantieniveau</a:t>
            </a: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683800" cy="4246562"/>
              </a:xfrm>
            </p:spPr>
            <p:txBody>
              <a:bodyPr/>
              <a:lstStyle/>
              <a:p>
                <a:r>
                  <a:rPr lang="en-US" sz="2400" dirty="0" smtClean="0"/>
                  <a:t>Bij </a:t>
                </a: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rechtzaak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moet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bepaald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worden</a:t>
                </a:r>
                <a:r>
                  <a:rPr lang="en-US" sz="2400" dirty="0" smtClean="0"/>
                  <a:t> wat het “</a:t>
                </a:r>
                <a:r>
                  <a:rPr lang="en-US" sz="2400" dirty="0" err="1" smtClean="0"/>
                  <a:t>aanvaardbare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risico</a:t>
                </a:r>
                <a:r>
                  <a:rPr lang="en-US" sz="2400" dirty="0" smtClean="0"/>
                  <a:t> op </a:t>
                </a: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onterechte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veroordeling</a:t>
                </a:r>
                <a:r>
                  <a:rPr lang="en-US" sz="2400" dirty="0" smtClean="0"/>
                  <a:t>” is. </a:t>
                </a:r>
                <a:r>
                  <a:rPr lang="en-US" sz="2400" dirty="0" err="1" smtClean="0"/>
                  <a:t>Bij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algemene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hypothesetoetsen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noemen</a:t>
                </a:r>
                <a:r>
                  <a:rPr lang="en-US" sz="2400" dirty="0" smtClean="0"/>
                  <a:t> we </a:t>
                </a:r>
                <a:r>
                  <a:rPr lang="en-US" sz="2400" dirty="0" err="1" smtClean="0"/>
                  <a:t>dit</a:t>
                </a:r>
                <a:r>
                  <a:rPr lang="en-US" sz="2400" dirty="0" smtClean="0"/>
                  <a:t> het </a:t>
                </a:r>
                <a:r>
                  <a:rPr lang="en-US" sz="2400" b="1" dirty="0" err="1" smtClean="0">
                    <a:solidFill>
                      <a:schemeClr val="accent1"/>
                    </a:solidFill>
                  </a:rPr>
                  <a:t>significantieniveau</a:t>
                </a:r>
                <a:r>
                  <a:rPr lang="en-US" sz="2400" b="1" dirty="0" smtClean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nl-NL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 smtClean="0"/>
                  <a:t>.</a:t>
                </a:r>
              </a:p>
              <a:p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Grens</a:t>
                </a:r>
                <a:r>
                  <a:rPr lang="en-US" sz="2400" dirty="0" smtClean="0"/>
                  <a:t> van “</a:t>
                </a:r>
                <a:r>
                  <a:rPr lang="en-US" sz="2400" dirty="0" err="1" smtClean="0"/>
                  <a:t>redelijke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twijfel</a:t>
                </a:r>
                <a:r>
                  <a:rPr lang="en-US" sz="2400" dirty="0" smtClean="0"/>
                  <a:t>”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Bepaalt</a:t>
                </a:r>
                <a:r>
                  <a:rPr lang="en-US" sz="2400" dirty="0" smtClean="0"/>
                  <a:t> de </a:t>
                </a:r>
                <a:r>
                  <a:rPr lang="en-US" sz="2400" dirty="0" err="1" smtClean="0"/>
                  <a:t>drempelwaarde</a:t>
                </a:r>
                <a:r>
                  <a:rPr lang="en-US" sz="2400" dirty="0" smtClean="0"/>
                  <a:t> van </a:t>
                </a:r>
                <a:r>
                  <a:rPr lang="en-US" sz="2400" dirty="0" err="1" smtClean="0"/>
                  <a:t>minimaal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benodigd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bewijs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tegen</a:t>
                </a:r>
                <a:r>
                  <a:rPr lang="en-US" sz="2400" dirty="0" smtClean="0"/>
                  <a:t> de </a:t>
                </a:r>
                <a:r>
                  <a:rPr lang="en-US" sz="2400" dirty="0" err="1" smtClean="0"/>
                  <a:t>verdachte</a:t>
                </a:r>
                <a:r>
                  <a:rPr lang="en-US" sz="2400" dirty="0" smtClean="0"/>
                  <a:t> om tot </a:t>
                </a:r>
                <a:r>
                  <a:rPr lang="en-US" sz="2400" dirty="0" err="1" smtClean="0"/>
                  <a:t>veroordeling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te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komen</a:t>
                </a:r>
                <a:r>
                  <a:rPr lang="en-US" sz="2400" dirty="0" smtClean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Lager </a:t>
                </a:r>
                <a:r>
                  <a:rPr lang="en-US" sz="2400" dirty="0" err="1" smtClean="0"/>
                  <a:t>risico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strengere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eisen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aan</a:t>
                </a:r>
                <a:r>
                  <a:rPr lang="en-US" sz="2400" dirty="0" smtClean="0"/>
                  <a:t> het </a:t>
                </a:r>
                <a:r>
                  <a:rPr lang="en-US" sz="2400" dirty="0" err="1" smtClean="0"/>
                  <a:t>bewijs</a:t>
                </a:r>
                <a:r>
                  <a:rPr lang="en-US" sz="2400" dirty="0" smtClean="0"/>
                  <a:t>, minder </a:t>
                </a:r>
                <a:r>
                  <a:rPr lang="en-US" sz="2400" dirty="0" err="1" smtClean="0"/>
                  <a:t>kans</a:t>
                </a:r>
                <a:r>
                  <a:rPr lang="en-US" sz="2400" dirty="0" smtClean="0"/>
                  <a:t> op </a:t>
                </a:r>
                <a:r>
                  <a:rPr lang="en-US" sz="2400" dirty="0" err="1" smtClean="0"/>
                  <a:t>onterechte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veroordeling</a:t>
                </a:r>
                <a:r>
                  <a:rPr lang="en-US" sz="2400" dirty="0" smtClean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 smtClean="0"/>
              </a:p>
              <a:p>
                <a:endParaRPr lang="en-US" sz="2400" b="1" dirty="0"/>
              </a:p>
              <a:p>
                <a:endParaRPr lang="en-US" sz="2400" b="1" dirty="0" smtClean="0"/>
              </a:p>
              <a:p>
                <a:endParaRPr lang="en-US" sz="2400" b="1" dirty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683800" cy="4246562"/>
              </a:xfrm>
              <a:blipFill>
                <a:blip r:embed="rId2"/>
                <a:stretch>
                  <a:fillRect l="-1711" t="-2296" r="-1084" b="-243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065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800219"/>
          </a:xfrm>
        </p:spPr>
        <p:txBody>
          <a:bodyPr/>
          <a:lstStyle/>
          <a:p>
            <a:pPr eaLnBrk="1" hangingPunct="1"/>
            <a:r>
              <a:rPr lang="en-US" dirty="0" err="1" smtClean="0"/>
              <a:t>Stap</a:t>
            </a:r>
            <a:r>
              <a:rPr lang="en-US" dirty="0" smtClean="0"/>
              <a:t> </a:t>
            </a:r>
            <a:r>
              <a:rPr lang="en-US" dirty="0" smtClean="0"/>
              <a:t>3: </a:t>
            </a:r>
            <a:r>
              <a:rPr lang="en-US" dirty="0" err="1" smtClean="0"/>
              <a:t>verzamelen</a:t>
            </a:r>
            <a:r>
              <a:rPr lang="en-US" dirty="0" smtClean="0"/>
              <a:t> van data</a:t>
            </a:r>
            <a:br>
              <a:rPr lang="en-US" dirty="0" smtClean="0"/>
            </a:b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1044768" cy="4246562"/>
              </a:xfrm>
            </p:spPr>
            <p:txBody>
              <a:bodyPr/>
              <a:lstStyle/>
              <a:p>
                <a:r>
                  <a:rPr lang="en-US" sz="2400" dirty="0" smtClean="0"/>
                  <a:t>Om </a:t>
                </a:r>
                <a:r>
                  <a:rPr lang="en-US" sz="2400" dirty="0" err="1" smtClean="0"/>
                  <a:t>te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kunnen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oordelen</a:t>
                </a:r>
                <a:r>
                  <a:rPr lang="en-US" sz="2400" dirty="0" smtClean="0"/>
                  <a:t> over de (on)</a:t>
                </a:r>
                <a:r>
                  <a:rPr lang="en-US" sz="2400" dirty="0" err="1" smtClean="0"/>
                  <a:t>schuld</a:t>
                </a:r>
                <a:r>
                  <a:rPr lang="en-US" sz="2400" dirty="0" smtClean="0"/>
                  <a:t> van de </a:t>
                </a:r>
                <a:r>
                  <a:rPr lang="en-US" sz="2400" dirty="0" err="1" smtClean="0"/>
                  <a:t>verdachte</a:t>
                </a:r>
                <a:r>
                  <a:rPr lang="en-US" sz="2400" dirty="0" smtClean="0"/>
                  <a:t>, </a:t>
                </a:r>
                <a:r>
                  <a:rPr lang="en-US" sz="2400" dirty="0" err="1" smtClean="0"/>
                  <a:t>kan</a:t>
                </a:r>
                <a:r>
                  <a:rPr lang="en-US" sz="2400" dirty="0" smtClean="0"/>
                  <a:t> de </a:t>
                </a:r>
                <a:r>
                  <a:rPr lang="en-US" sz="2400" dirty="0" err="1" smtClean="0"/>
                  <a:t>rechter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bewijsmateriaal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laten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verzamelen</a:t>
                </a:r>
                <a:r>
                  <a:rPr lang="en-US" sz="2400" dirty="0" smtClean="0"/>
                  <a:t> (</a:t>
                </a:r>
                <a:r>
                  <a:rPr lang="en-US" sz="2400" b="1" dirty="0" smtClean="0">
                    <a:solidFill>
                      <a:schemeClr val="accent1"/>
                    </a:solidFill>
                  </a:rPr>
                  <a:t>data</a:t>
                </a:r>
                <a:r>
                  <a:rPr lang="en-US" sz="2400" dirty="0" smtClean="0"/>
                  <a:t>) in </a:t>
                </a: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dossier. 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Motieven</a:t>
                </a: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Camerabeelden</a:t>
                </a: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Forensisch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sporenonderzoek</a:t>
                </a: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(</a:t>
                </a:r>
                <a:r>
                  <a:rPr lang="en-US" sz="2400" dirty="0" err="1" smtClean="0"/>
                  <a:t>Gebrek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aan</a:t>
                </a:r>
                <a:r>
                  <a:rPr lang="en-US" sz="2400" dirty="0" smtClean="0"/>
                  <a:t>) </a:t>
                </a: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alibi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Getuigenverklaringen</a:t>
                </a: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Psychologisch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onderzoek</a:t>
                </a:r>
                <a:r>
                  <a:rPr lang="en-US" sz="2400" dirty="0" smtClean="0"/>
                  <a:t> van de </a:t>
                </a:r>
                <a:r>
                  <a:rPr lang="en-US" sz="2400" dirty="0" err="1" smtClean="0"/>
                  <a:t>verdachte</a:t>
                </a: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Verklaringen</a:t>
                </a:r>
                <a:r>
                  <a:rPr lang="en-US" sz="2400" dirty="0" smtClean="0"/>
                  <a:t> van </a:t>
                </a:r>
                <a:r>
                  <a:rPr lang="en-US" sz="2400" dirty="0" err="1" smtClean="0"/>
                  <a:t>onafhankelijke</a:t>
                </a:r>
                <a:r>
                  <a:rPr lang="en-US" sz="2400" dirty="0" smtClean="0"/>
                  <a:t> experts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sz="2400" dirty="0"/>
              </a:p>
              <a:p>
                <a:endParaRPr lang="en-US" sz="2400" b="1" dirty="0" smtClean="0"/>
              </a:p>
              <a:p>
                <a:endParaRPr lang="en-US" sz="2400" b="1" dirty="0" smtClean="0"/>
              </a:p>
              <a:p>
                <a:endParaRPr lang="en-US" sz="2400" b="1" dirty="0"/>
              </a:p>
              <a:p>
                <a:endParaRPr lang="en-US" sz="2400" b="1" dirty="0" smtClean="0"/>
              </a:p>
              <a:p>
                <a:endParaRPr lang="en-US" sz="2400" b="1" dirty="0"/>
              </a:p>
              <a:p>
                <a:endParaRPr lang="en-US" sz="2400" b="1" dirty="0" smtClean="0"/>
              </a:p>
              <a:p>
                <a:endParaRPr lang="en-US" sz="2400" b="1" dirty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1044768" cy="4246562"/>
              </a:xfrm>
              <a:blipFill>
                <a:blip r:embed="rId2"/>
                <a:stretch>
                  <a:fillRect l="-1656" t="-2296" b="-215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11" y="2365969"/>
            <a:ext cx="5112568" cy="34070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85811" y="5802469"/>
            <a:ext cx="46759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RijksoverheidSansText" panose="020B0503040202060203" pitchFamily="34" charset="0"/>
              </a:rPr>
              <a:t>https://magazines.forensischinstituut.nl/atnfi/2019/32/dna-sporenonderzoek-in-beeld</a:t>
            </a:r>
          </a:p>
        </p:txBody>
      </p:sp>
    </p:spTree>
    <p:extLst>
      <p:ext uri="{BB962C8B-B14F-4D97-AF65-F5344CB8AC3E}">
        <p14:creationId xmlns:p14="http://schemas.microsoft.com/office/powerpoint/2010/main" val="325243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pPr eaLnBrk="1" hangingPunct="1"/>
            <a:r>
              <a:rPr lang="en-US" dirty="0" err="1" smtClean="0"/>
              <a:t>Stap</a:t>
            </a:r>
            <a:r>
              <a:rPr lang="en-US" dirty="0" smtClean="0"/>
              <a:t> 4: </a:t>
            </a:r>
            <a:r>
              <a:rPr lang="en-US" dirty="0" err="1" smtClean="0"/>
              <a:t>bepalen</a:t>
            </a:r>
            <a:r>
              <a:rPr lang="en-US" dirty="0" smtClean="0"/>
              <a:t> van de </a:t>
            </a:r>
            <a:r>
              <a:rPr lang="en-US" dirty="0" err="1" smtClean="0"/>
              <a:t>toetsingsgrootheid</a:t>
            </a:r>
            <a:endParaRPr lang="nl-NL" dirty="0" smtClean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812800" y="1773238"/>
            <a:ext cx="10683800" cy="4246562"/>
          </a:xfrm>
        </p:spPr>
        <p:txBody>
          <a:bodyPr/>
          <a:lstStyle/>
          <a:p>
            <a:r>
              <a:rPr lang="en-US" sz="2400" dirty="0" smtClean="0"/>
              <a:t>Het dossier van de </a:t>
            </a:r>
            <a:r>
              <a:rPr lang="en-US" sz="2400" dirty="0" err="1" smtClean="0"/>
              <a:t>verzamelde</a:t>
            </a:r>
            <a:r>
              <a:rPr lang="en-US" sz="2400" dirty="0" smtClean="0"/>
              <a:t> data </a:t>
            </a:r>
            <a:r>
              <a:rPr lang="en-US" sz="2400" dirty="0" err="1" smtClean="0"/>
              <a:t>worden</a:t>
            </a:r>
            <a:r>
              <a:rPr lang="en-US" sz="2400" dirty="0" smtClean="0"/>
              <a:t> </a:t>
            </a:r>
            <a:r>
              <a:rPr lang="en-US" sz="2400" dirty="0" err="1" smtClean="0"/>
              <a:t>kwantitatief</a:t>
            </a:r>
            <a:r>
              <a:rPr lang="en-US" sz="2400" dirty="0" smtClean="0"/>
              <a:t> </a:t>
            </a:r>
            <a:r>
              <a:rPr lang="en-US" sz="2400" dirty="0" err="1" smtClean="0"/>
              <a:t>beoordeeld</a:t>
            </a:r>
            <a:r>
              <a:rPr lang="en-US" sz="2400" dirty="0" smtClean="0"/>
              <a:t>.</a:t>
            </a:r>
          </a:p>
          <a:p>
            <a:r>
              <a:rPr lang="en-US" sz="2400" dirty="0" err="1" smtClean="0"/>
              <a:t>Dit</a:t>
            </a:r>
            <a:r>
              <a:rPr lang="en-US" sz="2400" dirty="0" smtClean="0"/>
              <a:t> </a:t>
            </a:r>
            <a:r>
              <a:rPr lang="en-US" sz="2400" dirty="0" err="1" smtClean="0"/>
              <a:t>resulteert</a:t>
            </a:r>
            <a:r>
              <a:rPr lang="en-US" sz="2400" dirty="0" smtClean="0"/>
              <a:t> in </a:t>
            </a:r>
            <a:r>
              <a:rPr lang="en-US" sz="2400" dirty="0" err="1" smtClean="0"/>
              <a:t>een</a:t>
            </a:r>
            <a:r>
              <a:rPr lang="en-US" sz="2400" dirty="0" smtClean="0"/>
              <a:t> </a:t>
            </a:r>
            <a:r>
              <a:rPr lang="en-US" sz="2400" b="1" dirty="0" err="1" smtClean="0">
                <a:solidFill>
                  <a:schemeClr val="accent1"/>
                </a:solidFill>
              </a:rPr>
              <a:t>toetsingsgrootheid</a:t>
            </a:r>
            <a:r>
              <a:rPr lang="en-US" sz="2400" dirty="0" smtClean="0">
                <a:solidFill>
                  <a:schemeClr val="tx1"/>
                </a:solidFill>
              </a:rPr>
              <a:t>: </a:t>
            </a:r>
            <a:r>
              <a:rPr lang="en-US" sz="2400" dirty="0" err="1" smtClean="0">
                <a:solidFill>
                  <a:schemeClr val="tx1"/>
                </a:solidFill>
              </a:rPr>
              <a:t>een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kwantitatieve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maat</a:t>
            </a:r>
            <a:r>
              <a:rPr lang="en-US" sz="2400" dirty="0" smtClean="0">
                <a:solidFill>
                  <a:schemeClr val="tx1"/>
                </a:solidFill>
              </a:rPr>
              <a:t> van hoe </a:t>
            </a:r>
            <a:r>
              <a:rPr lang="en-US" sz="2400" dirty="0" err="1" smtClean="0">
                <a:solidFill>
                  <a:schemeClr val="tx1"/>
                </a:solidFill>
              </a:rPr>
              <a:t>belastend</a:t>
            </a:r>
            <a:r>
              <a:rPr lang="en-US" sz="2400" dirty="0" smtClean="0">
                <a:solidFill>
                  <a:schemeClr val="tx1"/>
                </a:solidFill>
              </a:rPr>
              <a:t> het </a:t>
            </a:r>
            <a:r>
              <a:rPr lang="en-US" sz="2400" dirty="0" err="1" smtClean="0">
                <a:solidFill>
                  <a:schemeClr val="tx1"/>
                </a:solidFill>
              </a:rPr>
              <a:t>bewijs</a:t>
            </a:r>
            <a:r>
              <a:rPr lang="en-US" sz="2400" dirty="0" smtClean="0">
                <a:solidFill>
                  <a:schemeClr val="tx1"/>
                </a:solidFill>
              </a:rPr>
              <a:t> is </a:t>
            </a:r>
            <a:r>
              <a:rPr lang="en-US" sz="2400" dirty="0" err="1" smtClean="0">
                <a:solidFill>
                  <a:schemeClr val="tx1"/>
                </a:solidFill>
              </a:rPr>
              <a:t>tegen</a:t>
            </a:r>
            <a:r>
              <a:rPr lang="en-US" sz="2400" dirty="0" smtClean="0">
                <a:solidFill>
                  <a:schemeClr val="tx1"/>
                </a:solidFill>
              </a:rPr>
              <a:t> de </a:t>
            </a:r>
            <a:r>
              <a:rPr lang="en-US" sz="2400" dirty="0" err="1" smtClean="0">
                <a:solidFill>
                  <a:schemeClr val="tx1"/>
                </a:solidFill>
              </a:rPr>
              <a:t>verdachte</a:t>
            </a:r>
            <a:r>
              <a:rPr lang="en-US" sz="2400" dirty="0" smtClean="0">
                <a:solidFill>
                  <a:schemeClr val="tx1"/>
                </a:solidFill>
              </a:rPr>
              <a:t>, </a:t>
            </a:r>
            <a:r>
              <a:rPr lang="en-US" sz="2400" dirty="0" err="1" smtClean="0">
                <a:solidFill>
                  <a:schemeClr val="tx1"/>
                </a:solidFill>
              </a:rPr>
              <a:t>uitgaande</a:t>
            </a:r>
            <a:r>
              <a:rPr lang="en-US" sz="2400" dirty="0" smtClean="0">
                <a:solidFill>
                  <a:schemeClr val="tx1"/>
                </a:solidFill>
              </a:rPr>
              <a:t> van </a:t>
            </a:r>
            <a:r>
              <a:rPr lang="en-US" sz="2400" dirty="0" err="1" smtClean="0">
                <a:solidFill>
                  <a:schemeClr val="tx1"/>
                </a:solidFill>
              </a:rPr>
              <a:t>zijn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onschuld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b="1" dirty="0" err="1" smtClean="0">
                <a:solidFill>
                  <a:schemeClr val="tx1"/>
                </a:solidFill>
              </a:rPr>
              <a:t>Weging</a:t>
            </a:r>
            <a:r>
              <a:rPr lang="en-US" sz="2400" b="1" dirty="0" smtClean="0">
                <a:solidFill>
                  <a:schemeClr val="tx1"/>
                </a:solidFill>
              </a:rPr>
              <a:t> van </a:t>
            </a:r>
            <a:r>
              <a:rPr lang="en-US" sz="2400" b="1" dirty="0" err="1" smtClean="0">
                <a:solidFill>
                  <a:schemeClr val="tx1"/>
                </a:solidFill>
              </a:rPr>
              <a:t>verschillende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soorten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bewijsmateriaal</a:t>
            </a:r>
            <a:r>
              <a:rPr lang="en-US" sz="2400" b="1" dirty="0" smtClean="0">
                <a:solidFill>
                  <a:schemeClr val="tx1"/>
                </a:solidFill>
              </a:rPr>
              <a:t>:</a:t>
            </a:r>
          </a:p>
          <a:p>
            <a:endParaRPr lang="en-US" sz="2400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Is het </a:t>
            </a:r>
            <a:r>
              <a:rPr lang="en-US" sz="2400" dirty="0" err="1" smtClean="0"/>
              <a:t>bewijsmateriaal</a:t>
            </a:r>
            <a:r>
              <a:rPr lang="en-US" sz="2400" dirty="0" smtClean="0"/>
              <a:t> relevant?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Hoe </a:t>
            </a:r>
            <a:r>
              <a:rPr lang="en-US" sz="2400" dirty="0" err="1" smtClean="0"/>
              <a:t>geloofwaardig</a:t>
            </a:r>
            <a:r>
              <a:rPr lang="en-US" sz="2400" dirty="0" smtClean="0"/>
              <a:t> is de </a:t>
            </a:r>
            <a:r>
              <a:rPr lang="en-US" sz="2400" dirty="0" err="1" smtClean="0"/>
              <a:t>bron</a:t>
            </a:r>
            <a:r>
              <a:rPr lang="en-US" sz="2400" dirty="0" smtClean="0"/>
              <a:t> / </a:t>
            </a:r>
            <a:r>
              <a:rPr lang="en-US" sz="2400" dirty="0" err="1" smtClean="0"/>
              <a:t>onderzoeksmethode</a:t>
            </a:r>
            <a:r>
              <a:rPr lang="en-US" sz="2400" dirty="0" smtClean="0"/>
              <a:t> (</a:t>
            </a:r>
            <a:r>
              <a:rPr lang="en-US" sz="2400" dirty="0" err="1" smtClean="0"/>
              <a:t>getuigen</a:t>
            </a:r>
            <a:r>
              <a:rPr lang="en-US" sz="2400" dirty="0" smtClean="0"/>
              <a:t>, DNA-</a:t>
            </a:r>
            <a:r>
              <a:rPr lang="en-US" sz="2400" dirty="0" err="1" smtClean="0"/>
              <a:t>sporen</a:t>
            </a:r>
            <a:r>
              <a:rPr lang="en-US" sz="2400" dirty="0" smtClean="0"/>
              <a:t>)?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Is het </a:t>
            </a:r>
            <a:r>
              <a:rPr lang="en-US" sz="2400" dirty="0" err="1" smtClean="0"/>
              <a:t>bewijsmateriaal</a:t>
            </a:r>
            <a:r>
              <a:rPr lang="en-US" sz="2400" dirty="0" smtClean="0"/>
              <a:t> op </a:t>
            </a:r>
            <a:r>
              <a:rPr lang="en-US" sz="2400" dirty="0" err="1" smtClean="0"/>
              <a:t>rechtmatige</a:t>
            </a:r>
            <a:r>
              <a:rPr lang="en-US" sz="2400" dirty="0" smtClean="0"/>
              <a:t> </a:t>
            </a:r>
            <a:r>
              <a:rPr lang="en-US" sz="2400" dirty="0" err="1" smtClean="0"/>
              <a:t>wijze</a:t>
            </a:r>
            <a:r>
              <a:rPr lang="en-US" sz="2400" dirty="0" smtClean="0"/>
              <a:t> </a:t>
            </a:r>
            <a:r>
              <a:rPr lang="en-US" sz="2400" dirty="0" err="1" smtClean="0"/>
              <a:t>verkregen</a:t>
            </a:r>
            <a:r>
              <a:rPr lang="en-US" sz="2400" dirty="0" smtClean="0"/>
              <a:t>?</a:t>
            </a:r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239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e">
  <a:themeElements>
    <a:clrScheme name="landmachtNL1 1">
      <a:dk1>
        <a:srgbClr val="000000"/>
      </a:dk1>
      <a:lt1>
        <a:srgbClr val="FFFFFF"/>
      </a:lt1>
      <a:dk2>
        <a:srgbClr val="E17000"/>
      </a:dk2>
      <a:lt2>
        <a:srgbClr val="9ACCD4"/>
      </a:lt2>
      <a:accent1>
        <a:srgbClr val="2494C5"/>
      </a:accent1>
      <a:accent2>
        <a:srgbClr val="9ACCD4"/>
      </a:accent2>
      <a:accent3>
        <a:srgbClr val="FFFFFF"/>
      </a:accent3>
      <a:accent4>
        <a:srgbClr val="000000"/>
      </a:accent4>
      <a:accent5>
        <a:srgbClr val="ACC8DF"/>
      </a:accent5>
      <a:accent6>
        <a:srgbClr val="8BB9C0"/>
      </a:accent6>
      <a:hlink>
        <a:srgbClr val="004228"/>
      </a:hlink>
      <a:folHlink>
        <a:srgbClr val="E17000"/>
      </a:folHlink>
    </a:clrScheme>
    <a:fontScheme name="landmachtNL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b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b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landmachtNL1 1">
        <a:dk1>
          <a:srgbClr val="000000"/>
        </a:dk1>
        <a:lt1>
          <a:srgbClr val="FFFFFF"/>
        </a:lt1>
        <a:dk2>
          <a:srgbClr val="E17000"/>
        </a:dk2>
        <a:lt2>
          <a:srgbClr val="9ACCD4"/>
        </a:lt2>
        <a:accent1>
          <a:srgbClr val="2494C5"/>
        </a:accent1>
        <a:accent2>
          <a:srgbClr val="9ACCD4"/>
        </a:accent2>
        <a:accent3>
          <a:srgbClr val="FFFFFF"/>
        </a:accent3>
        <a:accent4>
          <a:srgbClr val="000000"/>
        </a:accent4>
        <a:accent5>
          <a:srgbClr val="ACC8DF"/>
        </a:accent5>
        <a:accent6>
          <a:srgbClr val="8BB9C0"/>
        </a:accent6>
        <a:hlink>
          <a:srgbClr val="004228"/>
        </a:hlink>
        <a:folHlink>
          <a:srgbClr val="E17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e_COMMIT_16-9.potx" id="{1445475F-C680-4984-B289-2F11A48A3D2F}" vid="{C2C83AC2-C8C5-4794-9F5F-E1F5002BF5A0}"/>
    </a:ext>
  </a:extLst>
</a:theme>
</file>

<file path=ppt/theme/theme2.xml><?xml version="1.0" encoding="utf-8"?>
<a:theme xmlns:a="http://schemas.openxmlformats.org/drawingml/2006/main" name="1_Presentatie">
  <a:themeElements>
    <a:clrScheme name="landmachtNL1 1">
      <a:dk1>
        <a:srgbClr val="000000"/>
      </a:dk1>
      <a:lt1>
        <a:srgbClr val="FFFFFF"/>
      </a:lt1>
      <a:dk2>
        <a:srgbClr val="E17000"/>
      </a:dk2>
      <a:lt2>
        <a:srgbClr val="9ACCD4"/>
      </a:lt2>
      <a:accent1>
        <a:srgbClr val="2494C5"/>
      </a:accent1>
      <a:accent2>
        <a:srgbClr val="9ACCD4"/>
      </a:accent2>
      <a:accent3>
        <a:srgbClr val="FFFFFF"/>
      </a:accent3>
      <a:accent4>
        <a:srgbClr val="000000"/>
      </a:accent4>
      <a:accent5>
        <a:srgbClr val="ACC8DF"/>
      </a:accent5>
      <a:accent6>
        <a:srgbClr val="8BB9C0"/>
      </a:accent6>
      <a:hlink>
        <a:srgbClr val="004228"/>
      </a:hlink>
      <a:folHlink>
        <a:srgbClr val="E17000"/>
      </a:folHlink>
    </a:clrScheme>
    <a:fontScheme name="Custom 1">
      <a:majorFont>
        <a:latin typeface="RijksoverheidSansWebText Bold"/>
        <a:ea typeface=""/>
        <a:cs typeface=""/>
      </a:majorFont>
      <a:minorFont>
        <a:latin typeface="RijksoverheidSans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b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b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landmachtNL1 1">
        <a:dk1>
          <a:srgbClr val="000000"/>
        </a:dk1>
        <a:lt1>
          <a:srgbClr val="FFFFFF"/>
        </a:lt1>
        <a:dk2>
          <a:srgbClr val="E17000"/>
        </a:dk2>
        <a:lt2>
          <a:srgbClr val="9ACCD4"/>
        </a:lt2>
        <a:accent1>
          <a:srgbClr val="2494C5"/>
        </a:accent1>
        <a:accent2>
          <a:srgbClr val="9ACCD4"/>
        </a:accent2>
        <a:accent3>
          <a:srgbClr val="FFFFFF"/>
        </a:accent3>
        <a:accent4>
          <a:srgbClr val="000000"/>
        </a:accent4>
        <a:accent5>
          <a:srgbClr val="ACC8DF"/>
        </a:accent5>
        <a:accent6>
          <a:srgbClr val="8BB9C0"/>
        </a:accent6>
        <a:hlink>
          <a:srgbClr val="004228"/>
        </a:hlink>
        <a:folHlink>
          <a:srgbClr val="E17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e_COMMIT_16-9.potx" id="{1445475F-C680-4984-B289-2F11A48A3D2F}" vid="{C2C83AC2-C8C5-4794-9F5F-E1F5002BF5A0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Tijdelijk_bestand_Presentatie_DOSCO_16-9 (1)</Template>
  <TotalTime>0</TotalTime>
  <Words>2275</Words>
  <Application>Microsoft Office PowerPoint</Application>
  <PresentationFormat>Breedbeeld</PresentationFormat>
  <Paragraphs>355</Paragraphs>
  <Slides>26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2</vt:i4>
      </vt:variant>
      <vt:variant>
        <vt:lpstr>Diatitels</vt:lpstr>
      </vt:variant>
      <vt:variant>
        <vt:i4>26</vt:i4>
      </vt:variant>
    </vt:vector>
  </HeadingPairs>
  <TitlesOfParts>
    <vt:vector size="35" baseType="lpstr">
      <vt:lpstr>Arial</vt:lpstr>
      <vt:lpstr>Cambria Math</vt:lpstr>
      <vt:lpstr>RijksoverheidSansHeadingTT</vt:lpstr>
      <vt:lpstr>RijksoverheidSansText</vt:lpstr>
      <vt:lpstr>RijksoverheidSansWebText Bold</vt:lpstr>
      <vt:lpstr>Verdana</vt:lpstr>
      <vt:lpstr>Wingdings</vt:lpstr>
      <vt:lpstr>Presentatie</vt:lpstr>
      <vt:lpstr>1_Presentatie</vt:lpstr>
      <vt:lpstr>Statistiek: college 9</vt:lpstr>
      <vt:lpstr>Vorige week</vt:lpstr>
      <vt:lpstr>Leerdoelen </vt:lpstr>
      <vt:lpstr>Hypothesetoets: een rechter in een strafzaak </vt:lpstr>
      <vt:lpstr>Metafoor: een rechter in een strafzaak </vt:lpstr>
      <vt:lpstr>Stap 1: definieer de nul- en alternatieve hypothese</vt:lpstr>
      <vt:lpstr>Stap 2: bepalen van het significantieniveau</vt:lpstr>
      <vt:lpstr>Stap 3: verzamelen van data </vt:lpstr>
      <vt:lpstr>Stap 4: bepalen van de toetsingsgrootheid</vt:lpstr>
      <vt:lpstr>Stap 5: bepaal de conclusie en formuleer deze in de originele context </vt:lpstr>
      <vt:lpstr>Stappenplan hypothesetoetsen samengevat </vt:lpstr>
      <vt:lpstr>Type-I en type-II fouten</vt:lpstr>
      <vt:lpstr>Type-I en type-II fouten</vt:lpstr>
      <vt:lpstr>Type-I en type-II fouten</vt:lpstr>
      <vt:lpstr>Onderscheidend vermogen</vt:lpstr>
      <vt:lpstr>Voorbeeld: besluitvorming in anti-submarine warfare (ASW)</vt:lpstr>
      <vt:lpstr>Stappenplan hypothesetoetsen samengevat </vt:lpstr>
      <vt:lpstr>Stap 1: definieer de nulhypothese en de alternatieve hypothese</vt:lpstr>
      <vt:lpstr>Stap 2: verzamelen van data</vt:lpstr>
      <vt:lpstr>Stap 3: bepalen van het significantieniveau α</vt:lpstr>
      <vt:lpstr>Stap 4: bepalen van de toetsingsgrootheid</vt:lpstr>
      <vt:lpstr>Stap 5: geef de conclusie en formuleer deze in de originele context</vt:lpstr>
      <vt:lpstr>Stap 5: geef de conclusie en formuleer deze in de originele context</vt:lpstr>
      <vt:lpstr>Type-I en type-II fouten</vt:lpstr>
      <vt:lpstr>Type-I en type-II fouten</vt:lpstr>
      <vt:lpstr>Samenvatting</vt:lpstr>
    </vt:vector>
  </TitlesOfParts>
  <Company>Ministerie van Defensie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Statistiek</dc:title>
  <dc:creator>Blom, DAMP, Dr. ir., DOSCO/NLDA/FMW/CG MTW</dc:creator>
  <cp:lastModifiedBy>Gebruiker</cp:lastModifiedBy>
  <cp:revision>155</cp:revision>
  <cp:lastPrinted>2011-09-21T07:52:24Z</cp:lastPrinted>
  <dcterms:created xsi:type="dcterms:W3CDTF">2024-11-25T09:45:08Z</dcterms:created>
  <dcterms:modified xsi:type="dcterms:W3CDTF">2025-06-20T09:05:47Z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eur">
    <vt:lpwstr>Auteur</vt:lpwstr>
  </property>
  <property fmtid="{D5CDD505-2E9C-101B-9397-08002B2CF9AE}" pid="3" name="Functie">
    <vt:lpwstr>Functie</vt:lpwstr>
  </property>
  <property fmtid="{D5CDD505-2E9C-101B-9397-08002B2CF9AE}" pid="4" name="Titel">
    <vt:lpwstr>Titel</vt:lpwstr>
  </property>
  <property fmtid="{D5CDD505-2E9C-101B-9397-08002B2CF9AE}" pid="5" name="Subtitel">
    <vt:lpwstr>Subtitel</vt:lpwstr>
  </property>
  <property fmtid="{D5CDD505-2E9C-101B-9397-08002B2CF9AE}" pid="6" name="Afdeling">
    <vt:lpwstr>Afdeling</vt:lpwstr>
  </property>
  <property fmtid="{D5CDD505-2E9C-101B-9397-08002B2CF9AE}" pid="7" name="Merking">
    <vt:lpwstr>Merking</vt:lpwstr>
  </property>
  <property fmtid="{D5CDD505-2E9C-101B-9397-08002B2CF9AE}" pid="8" name="Rubricering">
    <vt:lpwstr>Rubricering</vt:lpwstr>
  </property>
  <property fmtid="{D5CDD505-2E9C-101B-9397-08002B2CF9AE}" pid="9" name="Datum">
    <vt:filetime>1999-12-31T22:00:00Z</vt:filetime>
  </property>
</Properties>
</file>